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6256000" cy="9144000"/>
  <p:notesSz cx="9144000" cy="16256000"/>
  <p:embeddedFontLst>
    <p:embeddedFont>
      <p:font typeface="Liter" charset="-122" pitchFamily="34"/>
      <p:regular r:id="rId19"/>
    </p:embeddedFont>
    <p:embeddedFont>
      <p:font typeface="Quattrocento Sans" charset="-122" pitchFamily="34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font" Target="fonts/font1.fntdata"/><Relationship Id="rId20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4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3-2.jpg"/><Relationship Id="rId3" Type="http://schemas.openxmlformats.org/officeDocument/2006/relationships/image" Target="../media/image-3-3.jpg"/><Relationship Id="rId4" Type="http://schemas.openxmlformats.org/officeDocument/2006/relationships/image" Target="../media/image-3-4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4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jklcqlzg3uwj6/mnt/agents/upload/First%20slide%20photo.jpg">    </p:cNvPr>
          <p:cNvPicPr>
            <a:picLocks noChangeAspect="1"/>
          </p:cNvPicPr>
          <p:nvPr/>
        </p:nvPicPr>
        <p:blipFill>
          <a:blip r:embed="rId1"/>
          <a:srcRect l="0" r="0" t="37946" b="37946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0F172A">
                  <a:alpha val="80000"/>
                </a:srgbClr>
              </a:gs>
              <a:gs pos="55000">
                <a:srgbClr val="0F172A">
                  <a:alpha val="90000"/>
                </a:srgbClr>
              </a:gs>
              <a:gs pos="100000">
                <a:srgbClr val="0F172A">
                  <a:alpha val="60000"/>
                </a:srgbClr>
              </a:gs>
            </a:gsLst>
            <a:lin ang="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016000" y="25400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A78BF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PRODUCT TEARDOWN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1016000" y="2946400"/>
            <a:ext cx="762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6" name="Text 3"/>
          <p:cNvSpPr/>
          <p:nvPr/>
        </p:nvSpPr>
        <p:spPr>
          <a:xfrm>
            <a:off x="1016000" y="3175000"/>
            <a:ext cx="889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52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EUREKA by ALLEN</a:t>
            </a:r>
            <a:endParaRPr lang="en-US" sz="5200" dirty="0"/>
          </a:p>
        </p:txBody>
      </p:sp>
      <p:sp>
        <p:nvSpPr>
          <p:cNvPr id="7" name="Text 4"/>
          <p:cNvSpPr/>
          <p:nvPr/>
        </p:nvSpPr>
        <p:spPr>
          <a:xfrm>
            <a:off x="1016000" y="4191000"/>
            <a:ext cx="762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2000" dirty="0">
                <a:solidFill>
                  <a:srgbClr val="C7D2F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Nikita Singh — PM Intern Assessment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1016000" y="4953000"/>
            <a:ext cx="5080000" cy="1270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" name="Text 6"/>
          <p:cNvSpPr/>
          <p:nvPr/>
        </p:nvSpPr>
        <p:spPr>
          <a:xfrm>
            <a:off x="1016000" y="5207000"/>
            <a:ext cx="762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Class 10 Board Prep App  |  10-Slide Deep Dive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3810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100" spc="200" kern="0" dirty="0">
                <a:solidFill>
                  <a:srgbClr val="7C3A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SLIDE 09 · EUREKA TEARDOWN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62000" y="698500"/>
            <a:ext cx="1016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Prioritization Matrix — Value × Effort.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295400"/>
            <a:ext cx="635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5" name="Text 3"/>
          <p:cNvSpPr/>
          <p:nvPr/>
        </p:nvSpPr>
        <p:spPr>
          <a:xfrm>
            <a:off x="762000" y="1422400"/>
            <a:ext cx="1143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i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Where to start: quick wins ship this sprint, big bets follow in the roadmap.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54000" y="2476500"/>
            <a:ext cx="508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rgbClr val="94A3B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↑ HIGH VALUE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54000" y="6858000"/>
            <a:ext cx="508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rgbClr val="94A3B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↓ LOW VALUE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540000" y="8318500"/>
            <a:ext cx="1524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100" dirty="0">
                <a:solidFill>
                  <a:srgbClr val="94A3B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← LOW EFFORT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3335000" y="8318500"/>
            <a:ext cx="1651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100" dirty="0">
                <a:solidFill>
                  <a:srgbClr val="94A3B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HIGH EFFORT →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62000" y="1841500"/>
            <a:ext cx="7175500" cy="317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1FAE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62000" y="1841500"/>
            <a:ext cx="7175500" cy="45720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2" name="Text 10"/>
          <p:cNvSpPr/>
          <p:nvPr/>
        </p:nvSpPr>
        <p:spPr>
          <a:xfrm>
            <a:off x="762000" y="1841500"/>
            <a:ext cx="71755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WINS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90600" y="2413000"/>
            <a:ext cx="2540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100" b="1" spc="100" kern="0" dirty="0">
                <a:solidFill>
                  <a:srgbClr val="10B981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 FIRST · this sprint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13500" y="2387600"/>
            <a:ext cx="1270000" cy="304800"/>
          </a:xfrm>
          <a:prstGeom prst="roundRect">
            <a:avLst>
              <a:gd name="adj" fmla="val 12000"/>
            </a:avLst>
          </a:prstGeom>
          <a:solidFill>
            <a:srgbClr val="FBBF24"/>
          </a:solidFill>
          <a:ln/>
        </p:spPr>
      </p:sp>
      <p:sp>
        <p:nvSpPr>
          <p:cNvPr id="15" name="Text 13"/>
          <p:cNvSpPr/>
          <p:nvPr/>
        </p:nvSpPr>
        <p:spPr>
          <a:xfrm>
            <a:off x="6413500" y="2387600"/>
            <a:ext cx="127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0" b="1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 NOW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990600" y="2819400"/>
            <a:ext cx="50800" cy="45720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2819400"/>
            <a:ext cx="6540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Clarify Trial Offer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990600" y="3403600"/>
            <a:ext cx="50800" cy="45720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19" name="Text 17"/>
          <p:cNvSpPr/>
          <p:nvPr/>
        </p:nvSpPr>
        <p:spPr>
          <a:xfrm>
            <a:off x="1143000" y="3403600"/>
            <a:ext cx="6540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Progress Chip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90600" y="3987800"/>
            <a:ext cx="50800" cy="45720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21" name="Text 19"/>
          <p:cNvSpPr/>
          <p:nvPr/>
        </p:nvSpPr>
        <p:spPr>
          <a:xfrm>
            <a:off x="1143000" y="3987800"/>
            <a:ext cx="6540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Continue Trial CTA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8128000" y="1841500"/>
            <a:ext cx="7366000" cy="3175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DD6F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28000" y="1841500"/>
            <a:ext cx="7366000" cy="4572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4" name="Text 22"/>
          <p:cNvSpPr/>
          <p:nvPr/>
        </p:nvSpPr>
        <p:spPr>
          <a:xfrm>
            <a:off x="8128000" y="1841500"/>
            <a:ext cx="7366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BIG BETS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356600" y="2413000"/>
            <a:ext cx="3175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100" b="1" spc="100" kern="0" dirty="0">
                <a:solidFill>
                  <a:srgbClr val="7C3A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PLAN · next roadmap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356600" y="2819400"/>
            <a:ext cx="50800" cy="4572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7" name="Text 25"/>
          <p:cNvSpPr/>
          <p:nvPr/>
        </p:nvSpPr>
        <p:spPr>
          <a:xfrm>
            <a:off x="8509000" y="2819400"/>
            <a:ext cx="6731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Personalised Checkout Summary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8356600" y="3403600"/>
            <a:ext cx="50800" cy="4572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9" name="Text 27"/>
          <p:cNvSpPr/>
          <p:nvPr/>
        </p:nvSpPr>
        <p:spPr>
          <a:xfrm>
            <a:off x="8509000" y="3403600"/>
            <a:ext cx="6731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Trial → Discount Journey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8356600" y="3987800"/>
            <a:ext cx="50800" cy="4572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1" name="Text 29"/>
          <p:cNvSpPr/>
          <p:nvPr/>
        </p:nvSpPr>
        <p:spPr>
          <a:xfrm>
            <a:off x="8509000" y="3987800"/>
            <a:ext cx="6731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Automated Progress Nudges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762000" y="5207000"/>
            <a:ext cx="7175500" cy="3048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9D5F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62000" y="5207000"/>
            <a:ext cx="7175500" cy="457200"/>
          </a:xfrm>
          <a:prstGeom prst="rect">
            <a:avLst/>
          </a:prstGeom>
          <a:solidFill>
            <a:srgbClr val="A78BFA"/>
          </a:solidFill>
          <a:ln/>
        </p:spPr>
      </p:sp>
      <p:sp>
        <p:nvSpPr>
          <p:cNvPr id="34" name="Text 32"/>
          <p:cNvSpPr/>
          <p:nvPr/>
        </p:nvSpPr>
        <p:spPr>
          <a:xfrm>
            <a:off x="762000" y="5207000"/>
            <a:ext cx="71755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FILL-INS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990600" y="5778500"/>
            <a:ext cx="3175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100" b="1" spc="100" kern="0" dirty="0">
                <a:solidFill>
                  <a:srgbClr val="A78BF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BACKLOG · when bandwidth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990600" y="6184900"/>
            <a:ext cx="50800" cy="457200"/>
          </a:xfrm>
          <a:prstGeom prst="rect">
            <a:avLst/>
          </a:prstGeom>
          <a:solidFill>
            <a:srgbClr val="A78BFA"/>
          </a:solidFill>
          <a:ln/>
        </p:spPr>
      </p:sp>
      <p:sp>
        <p:nvSpPr>
          <p:cNvPr id="37" name="Text 35"/>
          <p:cNvSpPr/>
          <p:nvPr/>
        </p:nvSpPr>
        <p:spPr>
          <a:xfrm>
            <a:off x="1143000" y="6184900"/>
            <a:ext cx="6540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Payment Badges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990600" y="6769100"/>
            <a:ext cx="50800" cy="457200"/>
          </a:xfrm>
          <a:prstGeom prst="rect">
            <a:avLst/>
          </a:prstGeom>
          <a:solidFill>
            <a:srgbClr val="A78BFA"/>
          </a:solidFill>
          <a:ln/>
        </p:spPr>
      </p:sp>
      <p:sp>
        <p:nvSpPr>
          <p:cNvPr id="39" name="Text 37"/>
          <p:cNvSpPr/>
          <p:nvPr/>
        </p:nvSpPr>
        <p:spPr>
          <a:xfrm>
            <a:off x="1143000" y="6769100"/>
            <a:ext cx="6540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Refund Links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990600" y="7353300"/>
            <a:ext cx="50800" cy="457200"/>
          </a:xfrm>
          <a:prstGeom prst="rect">
            <a:avLst/>
          </a:prstGeom>
          <a:solidFill>
            <a:srgbClr val="A78BFA"/>
          </a:solidFill>
          <a:ln/>
        </p:spPr>
      </p:sp>
      <p:sp>
        <p:nvSpPr>
          <p:cNvPr id="41" name="Text 39"/>
          <p:cNvSpPr/>
          <p:nvPr/>
        </p:nvSpPr>
        <p:spPr>
          <a:xfrm>
            <a:off x="1143000" y="7353300"/>
            <a:ext cx="6540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Price Breakdown</a:t>
            </a:r>
            <a:endParaRPr lang="en-US" sz="1400" dirty="0"/>
          </a:p>
        </p:txBody>
      </p:sp>
      <p:sp>
        <p:nvSpPr>
          <p:cNvPr id="42" name="Shape 40"/>
          <p:cNvSpPr/>
          <p:nvPr/>
        </p:nvSpPr>
        <p:spPr>
          <a:xfrm>
            <a:off x="8128000" y="5207000"/>
            <a:ext cx="7366000" cy="3048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FBCFE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8128000" y="5207000"/>
            <a:ext cx="7366000" cy="457200"/>
          </a:xfrm>
          <a:prstGeom prst="rect">
            <a:avLst/>
          </a:prstGeom>
          <a:solidFill>
            <a:srgbClr val="EC4899"/>
          </a:solidFill>
          <a:ln/>
        </p:spPr>
      </p:sp>
      <p:sp>
        <p:nvSpPr>
          <p:cNvPr id="44" name="Text 42"/>
          <p:cNvSpPr/>
          <p:nvPr/>
        </p:nvSpPr>
        <p:spPr>
          <a:xfrm>
            <a:off x="8128000" y="5207000"/>
            <a:ext cx="7366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AVOID · LOW PRIORITY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8356600" y="5778500"/>
            <a:ext cx="3175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100" b="1" spc="100" kern="0" dirty="0">
                <a:solidFill>
                  <a:srgbClr val="EC4899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DEPRIORITISE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8356600" y="6184900"/>
            <a:ext cx="50800" cy="457200"/>
          </a:xfrm>
          <a:prstGeom prst="rect">
            <a:avLst/>
          </a:prstGeom>
          <a:solidFill>
            <a:srgbClr val="EC4899"/>
          </a:solidFill>
          <a:ln/>
        </p:spPr>
      </p:sp>
      <p:sp>
        <p:nvSpPr>
          <p:cNvPr id="47" name="Text 45"/>
          <p:cNvSpPr/>
          <p:nvPr/>
        </p:nvSpPr>
        <p:spPr>
          <a:xfrm>
            <a:off x="8509000" y="6184900"/>
            <a:ext cx="6731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Advanced Gamification</a:t>
            </a:r>
            <a:endParaRPr lang="en-US" sz="1400" dirty="0"/>
          </a:p>
        </p:txBody>
      </p:sp>
      <p:sp>
        <p:nvSpPr>
          <p:cNvPr id="48" name="Shape 46"/>
          <p:cNvSpPr/>
          <p:nvPr/>
        </p:nvSpPr>
        <p:spPr>
          <a:xfrm>
            <a:off x="8356600" y="6769100"/>
            <a:ext cx="50800" cy="457200"/>
          </a:xfrm>
          <a:prstGeom prst="rect">
            <a:avLst/>
          </a:prstGeom>
          <a:solidFill>
            <a:srgbClr val="EC4899"/>
          </a:solidFill>
          <a:ln/>
        </p:spPr>
      </p:sp>
      <p:sp>
        <p:nvSpPr>
          <p:cNvPr id="49" name="Text 47"/>
          <p:cNvSpPr/>
          <p:nvPr/>
        </p:nvSpPr>
        <p:spPr>
          <a:xfrm>
            <a:off x="8509000" y="6769100"/>
            <a:ext cx="6731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Complex Personalization</a:t>
            </a:r>
            <a:endParaRPr lang="en-US" sz="1400" dirty="0"/>
          </a:p>
        </p:txBody>
      </p:sp>
      <p:sp>
        <p:nvSpPr>
          <p:cNvPr id="50" name="Shape 48"/>
          <p:cNvSpPr/>
          <p:nvPr/>
        </p:nvSpPr>
        <p:spPr>
          <a:xfrm>
            <a:off x="762000" y="8610600"/>
            <a:ext cx="14732000" cy="381000"/>
          </a:xfrm>
          <a:prstGeom prst="roundRect">
            <a:avLst>
              <a:gd name="adj" fmla="val 6000"/>
            </a:avLst>
          </a:prstGeom>
          <a:solidFill>
            <a:srgbClr val="1E1B4B"/>
          </a:solidFill>
          <a:ln/>
        </p:spPr>
      </p:sp>
      <p:sp>
        <p:nvSpPr>
          <p:cNvPr id="51" name="Text 49"/>
          <p:cNvSpPr/>
          <p:nvPr/>
        </p:nvSpPr>
        <p:spPr>
          <a:xfrm>
            <a:off x="1016000" y="8610600"/>
            <a:ext cx="14224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200" b="1" dirty="0">
                <a:solidFill>
                  <a:srgbClr val="FBBF2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Quick Wins</a:t>
            </a:r>
            <a:pPr algn="l">
              <a:lnSpc>
                <a:spcPct val="120000"/>
              </a:lnSpc>
            </a:pPr>
            <a:r>
              <a:rPr lang="en-US" sz="1200" dirty="0">
                <a:solidFill>
                  <a:srgbClr val="FBBF2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= the entire Productise-the-Trial recommendation. Ship in this sprint, compound with Big Bets next.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14859000" y="127000"/>
            <a:ext cx="1016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1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09 / 10</a:t>
            </a:r>
            <a:endParaRPr lang="en-US" sz="11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381000"/>
            <a:ext cx="3810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100" spc="200" kern="0" dirty="0">
                <a:solidFill>
                  <a:srgbClr val="7C3A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SLIDE 10 · EUREKA TEARDOWN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62000" y="698500"/>
            <a:ext cx="8890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Before → After + </a:t>
            </a:r>
            <a:pPr algn="l">
              <a:lnSpc>
                <a:spcPct val="120000"/>
              </a:lnSpc>
            </a:pPr>
            <a:r>
              <a:rPr lang="en-US" sz="3000" i="1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my POV.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62000" y="1295400"/>
            <a:ext cx="635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5" name="Text 3"/>
          <p:cNvSpPr/>
          <p:nvPr/>
        </p:nvSpPr>
        <p:spPr>
          <a:xfrm>
            <a:off x="762000" y="1422400"/>
            <a:ext cx="1143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i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same Home screen — reframed as a self-contained trial product.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62000" y="1841500"/>
            <a:ext cx="7175500" cy="4699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FB718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90600" y="2006600"/>
            <a:ext cx="1016000" cy="304800"/>
          </a:xfrm>
          <a:prstGeom prst="roundRect">
            <a:avLst>
              <a:gd name="adj" fmla="val 8000"/>
            </a:avLst>
          </a:prstGeom>
          <a:solidFill>
            <a:srgbClr val="FB7185"/>
          </a:solidFill>
          <a:ln/>
        </p:spPr>
      </p:sp>
      <p:sp>
        <p:nvSpPr>
          <p:cNvPr id="8" name="Text 6"/>
          <p:cNvSpPr/>
          <p:nvPr/>
        </p:nvSpPr>
        <p:spPr>
          <a:xfrm>
            <a:off x="990600" y="2006600"/>
            <a:ext cx="1016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BEFORE</a:t>
            </a:r>
            <a:endParaRPr lang="en-US" sz="1000" dirty="0"/>
          </a:p>
        </p:txBody>
      </p:sp>
      <p:pic>
        <p:nvPicPr>
          <p:cNvPr id="9" name="Image 0" descr="https://kimi-img.moonshot.cn/pub/slides/okc/jklcqlzg3uwj6/mnt/agents/upload/Screenshot_20260613_215826_ALLEN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90600" y="2438400"/>
            <a:ext cx="1651000" cy="2921000"/>
          </a:xfrm>
          <a:prstGeom prst="roundRect">
            <a:avLst>
              <a:gd name="adj" fmla="val 6000"/>
            </a:avLst>
          </a:prstGeom>
          <a:effectLst>
            <a:outerShdw sx="100000" sy="100000" kx="0" ky="0" algn="bl" rotWithShape="0" blurRad="101600" dist="38100" dir="5400000">
              <a:srgbClr val="000000">
                <a:alpha val="8235"/>
              </a:srgbClr>
            </a:outerShdw>
          </a:effectLst>
        </p:spPr>
      </p:pic>
      <p:sp>
        <p:nvSpPr>
          <p:cNvPr id="10" name="Text 7"/>
          <p:cNvSpPr/>
          <p:nvPr/>
        </p:nvSpPr>
        <p:spPr>
          <a:xfrm>
            <a:off x="2794000" y="2438400"/>
            <a:ext cx="4953000" cy="292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7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Banner: timer only. No "what's included".</a:t>
            </a:r>
            <a:endParaRPr lang="en-US" sz="1300" dirty="0"/>
          </a:p>
          <a:p>
            <a:pPr algn="l">
              <a:lnSpc>
                <a:spcPct val="17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Generic "Enroll Now" CTA throughout.</a:t>
            </a:r>
            <a:endParaRPr lang="en-US" sz="1300" dirty="0"/>
          </a:p>
          <a:p>
            <a:pPr algn="l">
              <a:lnSpc>
                <a:spcPct val="17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No progress signal across the 6 days.</a:t>
            </a:r>
            <a:endParaRPr lang="en-US" sz="1300" dirty="0"/>
          </a:p>
          <a:p>
            <a:pPr algn="l">
              <a:lnSpc>
                <a:spcPct val="17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Checkout doesn't mirror trial value.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990600" y="5486400"/>
            <a:ext cx="2540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000" spc="100" kern="0" dirty="0">
                <a:solidFill>
                  <a:srgbClr val="94A3B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USER MENTAL MODEL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990600" y="5740400"/>
            <a:ext cx="6731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i="1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"Why should I pay ₹4,499? What do I lose if I don't?"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8128000" y="1841500"/>
            <a:ext cx="7366000" cy="4699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2DD4B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356600" y="2006600"/>
            <a:ext cx="1016000" cy="304800"/>
          </a:xfrm>
          <a:prstGeom prst="roundRect">
            <a:avLst>
              <a:gd name="adj" fmla="val 8000"/>
            </a:avLst>
          </a:prstGeom>
          <a:solidFill>
            <a:srgbClr val="2DD4BF"/>
          </a:solidFill>
          <a:ln/>
        </p:spPr>
      </p:sp>
      <p:sp>
        <p:nvSpPr>
          <p:cNvPr id="15" name="Text 12"/>
          <p:cNvSpPr/>
          <p:nvPr/>
        </p:nvSpPr>
        <p:spPr>
          <a:xfrm>
            <a:off x="8356600" y="2006600"/>
            <a:ext cx="1016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AFTER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8356600" y="2438400"/>
            <a:ext cx="6921500" cy="1397000"/>
          </a:xfrm>
          <a:prstGeom prst="roundRect">
            <a:avLst>
              <a:gd name="adj" fmla="val 4000"/>
            </a:avLst>
          </a:prstGeom>
          <a:solidFill>
            <a:srgbClr val="1E1B4B"/>
          </a:solidFill>
          <a:ln/>
        </p:spPr>
      </p:sp>
      <p:sp>
        <p:nvSpPr>
          <p:cNvPr id="17" name="Text 14"/>
          <p:cNvSpPr/>
          <p:nvPr/>
        </p:nvSpPr>
        <p:spPr>
          <a:xfrm>
            <a:off x="8559800" y="2514600"/>
            <a:ext cx="6477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100" spc="100" kern="0" dirty="0">
                <a:solidFill>
                  <a:srgbClr val="FBBF2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6-DAY TRIAL  ·  DAY 3 OF 6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8559800" y="2794000"/>
            <a:ext cx="6477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Trial 1/2 chapters completed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8559800" y="3200400"/>
            <a:ext cx="3810000" cy="76200"/>
          </a:xfrm>
          <a:prstGeom prst="roundRect">
            <a:avLst>
              <a:gd name="adj" fmla="val 50000"/>
            </a:avLst>
          </a:prstGeom>
          <a:solidFill>
            <a:srgbClr val="2DD4BF"/>
          </a:solidFill>
          <a:ln/>
        </p:spPr>
      </p:sp>
      <p:sp>
        <p:nvSpPr>
          <p:cNvPr id="20" name="Shape 17"/>
          <p:cNvSpPr/>
          <p:nvPr/>
        </p:nvSpPr>
        <p:spPr>
          <a:xfrm>
            <a:off x="8559800" y="3200400"/>
            <a:ext cx="6477000" cy="76200"/>
          </a:xfrm>
          <a:prstGeom prst="roundRect">
            <a:avLst>
              <a:gd name="adj" fmla="val 50000"/>
            </a:avLst>
          </a:prstGeom>
          <a:solidFill>
            <a:srgbClr val="334155"/>
          </a:solidFill>
          <a:ln/>
        </p:spPr>
      </p:sp>
      <p:sp>
        <p:nvSpPr>
          <p:cNvPr id="21" name="Shape 18"/>
          <p:cNvSpPr/>
          <p:nvPr/>
        </p:nvSpPr>
        <p:spPr>
          <a:xfrm>
            <a:off x="8559800" y="3403600"/>
            <a:ext cx="1651000" cy="304800"/>
          </a:xfrm>
          <a:prstGeom prst="roundRect">
            <a:avLst>
              <a:gd name="adj" fmla="val 10000"/>
            </a:avLst>
          </a:prstGeom>
          <a:solidFill>
            <a:srgbClr val="FBBF24"/>
          </a:solidFill>
          <a:ln/>
        </p:spPr>
      </p:sp>
      <p:sp>
        <p:nvSpPr>
          <p:cNvPr id="22" name="Text 19"/>
          <p:cNvSpPr/>
          <p:nvPr/>
        </p:nvSpPr>
        <p:spPr>
          <a:xfrm>
            <a:off x="8559800" y="3403600"/>
            <a:ext cx="1651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rgbClr val="1E1B4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▶ Continue Trial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13335000" y="3454400"/>
            <a:ext cx="1905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 Qs left · 1 doubt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8356600" y="4013200"/>
            <a:ext cx="6477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7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Explicit inclusions + visible progress.</a:t>
            </a:r>
            <a:endParaRPr lang="en-US" sz="1300" dirty="0"/>
          </a:p>
          <a:p>
            <a:pPr algn="l">
              <a:lnSpc>
                <a:spcPct val="17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State-aware CTA: Continue Trial → Unlock Lesson 2.</a:t>
            </a:r>
            <a:endParaRPr lang="en-US" sz="1300" dirty="0"/>
          </a:p>
          <a:p>
            <a:pPr algn="l">
              <a:lnSpc>
                <a:spcPct val="17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Day-3 nudge unlocks an exclusive discount.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356600" y="5486400"/>
            <a:ext cx="2540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000" spc="100" kern="0" dirty="0">
                <a:solidFill>
                  <a:srgbClr val="94A3B8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USER MENTAL MODEL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8356600" y="5740400"/>
            <a:ext cx="69215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i="1" dirty="0">
                <a:solidFill>
                  <a:srgbClr val="1E293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"I've done half — let me finish &amp; unlock the rest."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762000" y="6731000"/>
            <a:ext cx="3556000" cy="635000"/>
          </a:xfrm>
          <a:prstGeom prst="roundRect">
            <a:avLst>
              <a:gd name="adj" fmla="val 6000"/>
            </a:avLst>
          </a:prstGeom>
          <a:solidFill>
            <a:srgbClr val="1E1B4B"/>
          </a:solidFill>
          <a:ln/>
        </p:spPr>
      </p:sp>
      <p:sp>
        <p:nvSpPr>
          <p:cNvPr id="28" name="Text 25"/>
          <p:cNvSpPr/>
          <p:nvPr/>
        </p:nvSpPr>
        <p:spPr>
          <a:xfrm>
            <a:off x="762000" y="6731000"/>
            <a:ext cx="3556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2DD4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↑ Trial → Paid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4508500" y="6731000"/>
            <a:ext cx="3556000" cy="635000"/>
          </a:xfrm>
          <a:prstGeom prst="roundRect">
            <a:avLst>
              <a:gd name="adj" fmla="val 6000"/>
            </a:avLst>
          </a:prstGeom>
          <a:solidFill>
            <a:srgbClr val="1E1B4B"/>
          </a:solidFill>
          <a:ln/>
        </p:spPr>
      </p:sp>
      <p:sp>
        <p:nvSpPr>
          <p:cNvPr id="30" name="Text 27"/>
          <p:cNvSpPr/>
          <p:nvPr/>
        </p:nvSpPr>
        <p:spPr>
          <a:xfrm>
            <a:off x="4508500" y="6731000"/>
            <a:ext cx="3556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FB718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↓ Checkout drop-off</a:t>
            </a:r>
            <a:endParaRPr lang="en-US" sz="1400" dirty="0"/>
          </a:p>
        </p:txBody>
      </p:sp>
      <p:sp>
        <p:nvSpPr>
          <p:cNvPr id="31" name="Shape 28"/>
          <p:cNvSpPr/>
          <p:nvPr/>
        </p:nvSpPr>
        <p:spPr>
          <a:xfrm>
            <a:off x="8255000" y="6731000"/>
            <a:ext cx="3556000" cy="635000"/>
          </a:xfrm>
          <a:prstGeom prst="roundRect">
            <a:avLst>
              <a:gd name="adj" fmla="val 6000"/>
            </a:avLst>
          </a:prstGeom>
          <a:solidFill>
            <a:srgbClr val="1E1B4B"/>
          </a:solidFill>
          <a:ln/>
        </p:spPr>
      </p:sp>
      <p:sp>
        <p:nvSpPr>
          <p:cNvPr id="32" name="Text 29"/>
          <p:cNvSpPr/>
          <p:nvPr/>
        </p:nvSpPr>
        <p:spPr>
          <a:xfrm>
            <a:off x="8255000" y="6731000"/>
            <a:ext cx="3556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2DD4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↑ Activation rate</a:t>
            </a:r>
            <a:endParaRPr lang="en-US" sz="1400" dirty="0"/>
          </a:p>
        </p:txBody>
      </p:sp>
      <p:sp>
        <p:nvSpPr>
          <p:cNvPr id="33" name="Shape 30"/>
          <p:cNvSpPr/>
          <p:nvPr/>
        </p:nvSpPr>
        <p:spPr>
          <a:xfrm>
            <a:off x="12001500" y="6731000"/>
            <a:ext cx="3492500" cy="635000"/>
          </a:xfrm>
          <a:prstGeom prst="roundRect">
            <a:avLst>
              <a:gd name="adj" fmla="val 6000"/>
            </a:avLst>
          </a:prstGeom>
          <a:solidFill>
            <a:srgbClr val="1E1B4B"/>
          </a:solidFill>
          <a:ln/>
        </p:spPr>
      </p:sp>
      <p:sp>
        <p:nvSpPr>
          <p:cNvPr id="34" name="Text 31"/>
          <p:cNvSpPr/>
          <p:nvPr/>
        </p:nvSpPr>
        <p:spPr>
          <a:xfrm>
            <a:off x="12001500" y="6731000"/>
            <a:ext cx="34925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2DD4B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↑ Parent-shared WOM</a:t>
            </a:r>
            <a:endParaRPr lang="en-US" sz="1400" dirty="0"/>
          </a:p>
        </p:txBody>
      </p:sp>
      <p:sp>
        <p:nvSpPr>
          <p:cNvPr id="35" name="Shape 32"/>
          <p:cNvSpPr/>
          <p:nvPr/>
        </p:nvSpPr>
        <p:spPr>
          <a:xfrm>
            <a:off x="762000" y="7556500"/>
            <a:ext cx="14732000" cy="698500"/>
          </a:xfrm>
          <a:prstGeom prst="roundRect">
            <a:avLst>
              <a:gd name="adj" fmla="val 6000"/>
            </a:avLst>
          </a:prstGeom>
          <a:solidFill>
            <a:srgbClr val="FEF3C7"/>
          </a:solidFill>
          <a:ln/>
        </p:spPr>
      </p:sp>
      <p:sp>
        <p:nvSpPr>
          <p:cNvPr id="36" name="Shape 33"/>
          <p:cNvSpPr/>
          <p:nvPr/>
        </p:nvSpPr>
        <p:spPr>
          <a:xfrm>
            <a:off x="990600" y="7708900"/>
            <a:ext cx="889000" cy="381000"/>
          </a:xfrm>
          <a:prstGeom prst="roundRect">
            <a:avLst>
              <a:gd name="adj" fmla="val 8000"/>
            </a:avLst>
          </a:prstGeom>
          <a:solidFill>
            <a:srgbClr val="F59E0B"/>
          </a:solidFill>
          <a:ln/>
        </p:spPr>
      </p:sp>
      <p:sp>
        <p:nvSpPr>
          <p:cNvPr id="37" name="Text 34"/>
          <p:cNvSpPr/>
          <p:nvPr/>
        </p:nvSpPr>
        <p:spPr>
          <a:xfrm>
            <a:off x="990600" y="7708900"/>
            <a:ext cx="889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0" b="1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MY POV</a:t>
            </a:r>
            <a:endParaRPr lang="en-US" sz="1000" dirty="0"/>
          </a:p>
        </p:txBody>
      </p:sp>
      <p:sp>
        <p:nvSpPr>
          <p:cNvPr id="38" name="Text 35"/>
          <p:cNvSpPr/>
          <p:nvPr/>
        </p:nvSpPr>
        <p:spPr>
          <a:xfrm>
            <a:off x="2032000" y="7708900"/>
            <a:ext cx="1320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b="1" dirty="0">
                <a:solidFill>
                  <a:srgbClr val="92400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Eureka has world-class content &amp; trust</a:t>
            </a:r>
            <a:pPr algn="l">
              <a:lnSpc>
                <a:spcPct val="120000"/>
              </a:lnSpc>
            </a:pPr>
            <a:r>
              <a:rPr lang="en-US" sz="1400" dirty="0">
                <a:solidFill>
                  <a:srgbClr val="92400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but the trial behaves like a countdown, not a product. </a:t>
            </a:r>
            <a:pPr algn="l">
              <a:lnSpc>
                <a:spcPct val="120000"/>
              </a:lnSpc>
            </a:pPr>
            <a:r>
              <a:rPr lang="en-US" sz="1400" b="1" dirty="0">
                <a:solidFill>
                  <a:srgbClr val="92400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Productise it.</a:t>
            </a:r>
            <a:endParaRPr lang="en-US" sz="1400" dirty="0"/>
          </a:p>
        </p:txBody>
      </p:sp>
      <p:sp>
        <p:nvSpPr>
          <p:cNvPr id="39" name="Text 36"/>
          <p:cNvSpPr/>
          <p:nvPr/>
        </p:nvSpPr>
        <p:spPr>
          <a:xfrm>
            <a:off x="14859000" y="127000"/>
            <a:ext cx="1016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1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 / 11</a:t>
            </a:r>
            <a:endParaRPr lang="en-US" sz="11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312E81"/>
              </a:gs>
              <a:gs pos="100000">
                <a:srgbClr val="1E1B4B"/>
              </a:gs>
            </a:gsLst>
            <a:path path="circle"/>
          </a:gradFill>
          <a:ln/>
        </p:spPr>
      </p:sp>
      <p:sp>
        <p:nvSpPr>
          <p:cNvPr id="3" name="Shape 1"/>
          <p:cNvSpPr/>
          <p:nvPr/>
        </p:nvSpPr>
        <p:spPr>
          <a:xfrm>
            <a:off x="6858000" y="3810000"/>
            <a:ext cx="2540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4" name="Text 2"/>
          <p:cNvSpPr/>
          <p:nvPr/>
        </p:nvSpPr>
        <p:spPr>
          <a:xfrm>
            <a:off x="2540000" y="4064000"/>
            <a:ext cx="11176000" cy="1016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56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THANK YOU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6858000" y="5207000"/>
            <a:ext cx="2540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6" name="Text 4"/>
          <p:cNvSpPr/>
          <p:nvPr/>
        </p:nvSpPr>
        <p:spPr>
          <a:xfrm>
            <a:off x="14859000" y="8636000"/>
            <a:ext cx="101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11 / 11</a:t>
            </a:r>
            <a:endParaRPr lang="en-US" sz="13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842000" cy="9144000"/>
          </a:xfrm>
          <a:prstGeom prst="rect">
            <a:avLst/>
          </a:prstGeom>
          <a:solidFill>
            <a:srgbClr val="F1F5F9"/>
          </a:solidFill>
          <a:ln/>
        </p:spPr>
      </p:sp>
      <p:pic>
        <p:nvPicPr>
          <p:cNvPr id="3" name="Image 0" descr="https://kimi-img.moonshot.cn/pub/slides/okc/jklcqlzg3uwj6/mnt/agents/upload/First%20slid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016000" y="1143000"/>
            <a:ext cx="3810000" cy="6858000"/>
          </a:xfrm>
          <a:prstGeom prst="roundRect">
            <a:avLst>
              <a:gd name="adj" fmla="val 8000"/>
            </a:avLst>
          </a:prstGeom>
          <a:effectLst>
            <a:outerShdw sx="100000" sy="100000" kx="0" ky="0" algn="bl" rotWithShape="0" blurRad="304800" dist="101600" dir="5400000">
              <a:srgbClr val="000000">
                <a:alpha val="12549"/>
              </a:srgbClr>
            </a:outerShdw>
          </a:effectLst>
        </p:spPr>
      </p:pic>
      <p:sp>
        <p:nvSpPr>
          <p:cNvPr id="4" name="Text 1"/>
          <p:cNvSpPr/>
          <p:nvPr/>
        </p:nvSpPr>
        <p:spPr>
          <a:xfrm>
            <a:off x="6350000" y="1016000"/>
            <a:ext cx="8890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is Eureka?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6350000" y="1676400"/>
            <a:ext cx="635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6" name="Text 3"/>
          <p:cNvSpPr/>
          <p:nvPr/>
        </p:nvSpPr>
        <p:spPr>
          <a:xfrm>
            <a:off x="6350000" y="20320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POSITIONING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50000" y="2387600"/>
            <a:ext cx="889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6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"No more ratta. Concepts samjho."</a:t>
            </a:r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Story-led video lessons + practice for Class 10 boards.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350000" y="34290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TARGET USER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350000" y="3784600"/>
            <a:ext cx="8890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Class 10 students (CBSE / State boards). Parents seeking trusted, structured prep with measurable outcomes.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350000" y="4635500"/>
            <a:ext cx="3175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CORE VALUE PROP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350000" y="4991100"/>
            <a:ext cx="889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Cinematic lessons → practice → progress → doubt support. All under ALLEN's brand umbrella.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350000" y="5842000"/>
            <a:ext cx="3175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PEDAGOGY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350000" y="6197600"/>
            <a:ext cx="889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Themed episodes replace rote-learning videos. Concept-first → exam-second.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350000" y="6985000"/>
            <a:ext cx="3175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TRUST DNA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350000" y="7340600"/>
            <a:ext cx="889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Powered by ALLEN — JEE/NEET prep institute since </a:t>
            </a:r>
            <a:pPr algn="l">
              <a:lnSpc>
                <a:spcPct val="160000"/>
              </a:lnSpc>
            </a:pPr>
            <a:r>
              <a:rPr lang="en-US" sz="16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1988</a:t>
            </a:r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Play Store: </a:t>
            </a:r>
            <a:pPr algn="l">
              <a:lnSpc>
                <a:spcPct val="160000"/>
              </a:lnSpc>
            </a:pPr>
            <a:r>
              <a:rPr lang="en-US" sz="16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4.5★</a:t>
            </a:r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· </a:t>
            </a:r>
            <a:pPr algn="l">
              <a:lnSpc>
                <a:spcPct val="160000"/>
              </a:lnSpc>
            </a:pPr>
            <a:r>
              <a:rPr lang="en-US" sz="16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50L+</a:t>
            </a:r>
            <a:pPr algn="l">
              <a:lnSpc>
                <a:spcPct val="160000"/>
              </a:lnSpc>
            </a:pPr>
            <a:r>
              <a:rPr lang="en-US" sz="16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downloads.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859000" y="8636000"/>
            <a:ext cx="101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 / 10</a:t>
            </a:r>
            <a:endParaRPr lang="en-US" sz="13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0160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Onboarding Teardown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168400"/>
            <a:ext cx="635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4" name="Text 2"/>
          <p:cNvSpPr/>
          <p:nvPr/>
        </p:nvSpPr>
        <p:spPr>
          <a:xfrm>
            <a:off x="762000" y="13970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 CLICKS TO FIRST CONTENT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62000" y="1778000"/>
            <a:ext cx="14732000" cy="6985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52500" y="1879600"/>
            <a:ext cx="2159000" cy="4826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7" name="Text 5"/>
          <p:cNvSpPr/>
          <p:nvPr/>
        </p:nvSpPr>
        <p:spPr>
          <a:xfrm>
            <a:off x="952500" y="1879600"/>
            <a:ext cx="2159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UNLOCK EUREKA!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38500" y="2044700"/>
            <a:ext cx="254000" cy="0"/>
          </a:xfrm>
          <a:prstGeom prst="straightConnector1">
            <a:avLst/>
          </a:prstGeom>
          <a:noFill/>
          <a:ln w="25400">
            <a:solidFill>
              <a:srgbClr val="06D6A0"/>
            </a:solidFill>
            <a:prstDash val="solid"/>
            <a:headEnd type="none"/>
            <a:tailEnd type="arrow"/>
          </a:ln>
        </p:spPr>
      </p:sp>
      <p:sp>
        <p:nvSpPr>
          <p:cNvPr id="9" name="Shape 7"/>
          <p:cNvSpPr/>
          <p:nvPr/>
        </p:nvSpPr>
        <p:spPr>
          <a:xfrm>
            <a:off x="3619500" y="1879600"/>
            <a:ext cx="1524000" cy="4826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10" name="Text 8"/>
          <p:cNvSpPr/>
          <p:nvPr/>
        </p:nvSpPr>
        <p:spPr>
          <a:xfrm>
            <a:off x="3619500" y="1879600"/>
            <a:ext cx="1524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PHONE LOGIN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270500" y="2044700"/>
            <a:ext cx="254000" cy="0"/>
          </a:xfrm>
          <a:prstGeom prst="straightConnector1">
            <a:avLst/>
          </a:prstGeom>
          <a:noFill/>
          <a:ln w="25400">
            <a:solidFill>
              <a:srgbClr val="06D6A0"/>
            </a:solidFill>
            <a:prstDash val="solid"/>
            <a:headEnd type="none"/>
            <a:tailEnd type="arrow"/>
          </a:ln>
        </p:spPr>
      </p:sp>
      <p:sp>
        <p:nvSpPr>
          <p:cNvPr id="12" name="Shape 10"/>
          <p:cNvSpPr/>
          <p:nvPr/>
        </p:nvSpPr>
        <p:spPr>
          <a:xfrm>
            <a:off x="5651500" y="1879600"/>
            <a:ext cx="889000" cy="4826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13" name="Text 11"/>
          <p:cNvSpPr/>
          <p:nvPr/>
        </p:nvSpPr>
        <p:spPr>
          <a:xfrm>
            <a:off x="5651500" y="1879600"/>
            <a:ext cx="889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OTP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667500" y="2044700"/>
            <a:ext cx="254000" cy="0"/>
          </a:xfrm>
          <a:prstGeom prst="straightConnector1">
            <a:avLst/>
          </a:prstGeom>
          <a:noFill/>
          <a:ln w="25400">
            <a:solidFill>
              <a:srgbClr val="06D6A0"/>
            </a:solidFill>
            <a:prstDash val="solid"/>
            <a:headEnd type="none"/>
            <a:tailEnd type="arrow"/>
          </a:ln>
        </p:spPr>
      </p:sp>
      <p:sp>
        <p:nvSpPr>
          <p:cNvPr id="15" name="Shape 13"/>
          <p:cNvSpPr/>
          <p:nvPr/>
        </p:nvSpPr>
        <p:spPr>
          <a:xfrm>
            <a:off x="7048500" y="1879600"/>
            <a:ext cx="889000" cy="4826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16" name="Text 14"/>
          <p:cNvSpPr/>
          <p:nvPr/>
        </p:nvSpPr>
        <p:spPr>
          <a:xfrm>
            <a:off x="7048500" y="1879600"/>
            <a:ext cx="889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HOME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064500" y="2044700"/>
            <a:ext cx="254000" cy="0"/>
          </a:xfrm>
          <a:prstGeom prst="straightConnector1">
            <a:avLst/>
          </a:prstGeom>
          <a:noFill/>
          <a:ln w="25400">
            <a:solidFill>
              <a:srgbClr val="06D6A0"/>
            </a:solidFill>
            <a:prstDash val="solid"/>
            <a:headEnd type="none"/>
            <a:tailEnd type="arrow"/>
          </a:ln>
        </p:spPr>
      </p:sp>
      <p:sp>
        <p:nvSpPr>
          <p:cNvPr id="18" name="Shape 16"/>
          <p:cNvSpPr/>
          <p:nvPr/>
        </p:nvSpPr>
        <p:spPr>
          <a:xfrm>
            <a:off x="8445500" y="1879600"/>
            <a:ext cx="889000" cy="482600"/>
          </a:xfrm>
          <a:prstGeom prst="roundRect">
            <a:avLst>
              <a:gd name="adj" fmla="val 10000"/>
            </a:avLst>
          </a:prstGeom>
          <a:solidFill>
            <a:srgbClr val="06D6A0"/>
          </a:solidFill>
          <a:ln/>
        </p:spPr>
      </p:sp>
      <p:sp>
        <p:nvSpPr>
          <p:cNvPr id="19" name="Text 17"/>
          <p:cNvSpPr/>
          <p:nvPr/>
        </p:nvSpPr>
        <p:spPr>
          <a:xfrm>
            <a:off x="8445500" y="1879600"/>
            <a:ext cx="889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0F172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PLAY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9588500" y="1879600"/>
            <a:ext cx="5651500" cy="482600"/>
          </a:xfrm>
          <a:prstGeom prst="roundRect">
            <a:avLst>
              <a:gd name="adj" fmla="val 10000"/>
            </a:avLst>
          </a:prstGeom>
          <a:solidFill>
            <a:srgbClr val="EDE9FE"/>
          </a:solidFill>
          <a:ln/>
        </p:spPr>
      </p:sp>
      <p:sp>
        <p:nvSpPr>
          <p:cNvPr id="21" name="Text 19"/>
          <p:cNvSpPr/>
          <p:nvPr/>
        </p:nvSpPr>
        <p:spPr>
          <a:xfrm>
            <a:off x="9588500" y="1879600"/>
            <a:ext cx="56515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00" dirty="0">
                <a:solidFill>
                  <a:srgbClr val="7C3AE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~1-2 MINUTES TO FIRST CONTENT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62000" y="27305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FRICTIONS OBSERVED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762000" y="3111500"/>
            <a:ext cx="4699000" cy="889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65200" y="33020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20863" y="0"/>
                  <a:pt x="126891" y="3617"/>
                  <a:pt x="130016" y="9376"/>
                </a:cubicBezTo>
                <a:lnTo>
                  <a:pt x="226457" y="187970"/>
                </a:lnTo>
                <a:cubicBezTo>
                  <a:pt x="229448" y="193506"/>
                  <a:pt x="229314" y="200204"/>
                  <a:pt x="226100" y="205606"/>
                </a:cubicBezTo>
                <a:cubicBezTo>
                  <a:pt x="222885" y="211009"/>
                  <a:pt x="217036" y="214313"/>
                  <a:pt x="210741" y="214313"/>
                </a:cubicBezTo>
                <a:lnTo>
                  <a:pt x="17859" y="214313"/>
                </a:lnTo>
                <a:cubicBezTo>
                  <a:pt x="11564" y="214313"/>
                  <a:pt x="5760" y="211009"/>
                  <a:pt x="2500" y="205606"/>
                </a:cubicBezTo>
                <a:cubicBezTo>
                  <a:pt x="-759" y="200204"/>
                  <a:pt x="-848" y="193506"/>
                  <a:pt x="2143" y="187970"/>
                </a:cubicBezTo>
                <a:lnTo>
                  <a:pt x="98584" y="9376"/>
                </a:lnTo>
                <a:cubicBezTo>
                  <a:pt x="101709" y="3617"/>
                  <a:pt x="107737" y="0"/>
                  <a:pt x="114300" y="0"/>
                </a:cubicBezTo>
                <a:close/>
                <a:moveTo>
                  <a:pt x="114300" y="75009"/>
                </a:moveTo>
                <a:cubicBezTo>
                  <a:pt x="108362" y="75009"/>
                  <a:pt x="103584" y="79787"/>
                  <a:pt x="103584" y="85725"/>
                </a:cubicBezTo>
                <a:lnTo>
                  <a:pt x="103584" y="135731"/>
                </a:lnTo>
                <a:cubicBezTo>
                  <a:pt x="103584" y="141669"/>
                  <a:pt x="108362" y="146447"/>
                  <a:pt x="114300" y="146447"/>
                </a:cubicBezTo>
                <a:cubicBezTo>
                  <a:pt x="120238" y="146447"/>
                  <a:pt x="125016" y="141669"/>
                  <a:pt x="125016" y="135731"/>
                </a:cubicBezTo>
                <a:lnTo>
                  <a:pt x="125016" y="85725"/>
                </a:lnTo>
                <a:cubicBezTo>
                  <a:pt x="125016" y="79787"/>
                  <a:pt x="120238" y="75009"/>
                  <a:pt x="114300" y="75009"/>
                </a:cubicBezTo>
                <a:close/>
                <a:moveTo>
                  <a:pt x="126221" y="171450"/>
                </a:moveTo>
                <a:cubicBezTo>
                  <a:pt x="126492" y="167025"/>
                  <a:pt x="124286" y="162815"/>
                  <a:pt x="120492" y="160521"/>
                </a:cubicBezTo>
                <a:cubicBezTo>
                  <a:pt x="116699" y="158226"/>
                  <a:pt x="111946" y="158226"/>
                  <a:pt x="108152" y="160521"/>
                </a:cubicBezTo>
                <a:cubicBezTo>
                  <a:pt x="104359" y="162815"/>
                  <a:pt x="102152" y="167025"/>
                  <a:pt x="102424" y="171450"/>
                </a:cubicBezTo>
                <a:cubicBezTo>
                  <a:pt x="102152" y="175875"/>
                  <a:pt x="104359" y="180085"/>
                  <a:pt x="108152" y="182379"/>
                </a:cubicBezTo>
                <a:cubicBezTo>
                  <a:pt x="111946" y="184674"/>
                  <a:pt x="116699" y="184674"/>
                  <a:pt x="120492" y="182379"/>
                </a:cubicBezTo>
                <a:cubicBezTo>
                  <a:pt x="124286" y="180085"/>
                  <a:pt x="126492" y="175875"/>
                  <a:pt x="126221" y="17145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5" name="Text 23"/>
          <p:cNvSpPr/>
          <p:nvPr/>
        </p:nvSpPr>
        <p:spPr>
          <a:xfrm>
            <a:off x="1295400" y="3238500"/>
            <a:ext cx="39624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Early Fork</a:t>
            </a:r>
            <a:pPr algn="l">
              <a:lnSpc>
                <a:spcPct val="14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"All ALLEN Courses" diverts new users from Eureka.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5715000" y="3111500"/>
            <a:ext cx="4699000" cy="889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918200" y="33020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20863" y="0"/>
                  <a:pt x="126891" y="3617"/>
                  <a:pt x="130016" y="9376"/>
                </a:cubicBezTo>
                <a:lnTo>
                  <a:pt x="226457" y="187970"/>
                </a:lnTo>
                <a:cubicBezTo>
                  <a:pt x="229448" y="193506"/>
                  <a:pt x="229314" y="200204"/>
                  <a:pt x="226100" y="205606"/>
                </a:cubicBezTo>
                <a:cubicBezTo>
                  <a:pt x="222885" y="211009"/>
                  <a:pt x="217036" y="214313"/>
                  <a:pt x="210741" y="214313"/>
                </a:cubicBezTo>
                <a:lnTo>
                  <a:pt x="17859" y="214313"/>
                </a:lnTo>
                <a:cubicBezTo>
                  <a:pt x="11564" y="214313"/>
                  <a:pt x="5760" y="211009"/>
                  <a:pt x="2500" y="205606"/>
                </a:cubicBezTo>
                <a:cubicBezTo>
                  <a:pt x="-759" y="200204"/>
                  <a:pt x="-848" y="193506"/>
                  <a:pt x="2143" y="187970"/>
                </a:cubicBezTo>
                <a:lnTo>
                  <a:pt x="98584" y="9376"/>
                </a:lnTo>
                <a:cubicBezTo>
                  <a:pt x="101709" y="3617"/>
                  <a:pt x="107737" y="0"/>
                  <a:pt x="114300" y="0"/>
                </a:cubicBezTo>
                <a:close/>
                <a:moveTo>
                  <a:pt x="114300" y="75009"/>
                </a:moveTo>
                <a:cubicBezTo>
                  <a:pt x="108362" y="75009"/>
                  <a:pt x="103584" y="79787"/>
                  <a:pt x="103584" y="85725"/>
                </a:cubicBezTo>
                <a:lnTo>
                  <a:pt x="103584" y="135731"/>
                </a:lnTo>
                <a:cubicBezTo>
                  <a:pt x="103584" y="141669"/>
                  <a:pt x="108362" y="146447"/>
                  <a:pt x="114300" y="146447"/>
                </a:cubicBezTo>
                <a:cubicBezTo>
                  <a:pt x="120238" y="146447"/>
                  <a:pt x="125016" y="141669"/>
                  <a:pt x="125016" y="135731"/>
                </a:cubicBezTo>
                <a:lnTo>
                  <a:pt x="125016" y="85725"/>
                </a:lnTo>
                <a:cubicBezTo>
                  <a:pt x="125016" y="79787"/>
                  <a:pt x="120238" y="75009"/>
                  <a:pt x="114300" y="75009"/>
                </a:cubicBezTo>
                <a:close/>
                <a:moveTo>
                  <a:pt x="126221" y="171450"/>
                </a:moveTo>
                <a:cubicBezTo>
                  <a:pt x="126492" y="167025"/>
                  <a:pt x="124286" y="162815"/>
                  <a:pt x="120492" y="160521"/>
                </a:cubicBezTo>
                <a:cubicBezTo>
                  <a:pt x="116699" y="158226"/>
                  <a:pt x="111946" y="158226"/>
                  <a:pt x="108152" y="160521"/>
                </a:cubicBezTo>
                <a:cubicBezTo>
                  <a:pt x="104359" y="162815"/>
                  <a:pt x="102152" y="167025"/>
                  <a:pt x="102424" y="171450"/>
                </a:cubicBezTo>
                <a:cubicBezTo>
                  <a:pt x="102152" y="175875"/>
                  <a:pt x="104359" y="180085"/>
                  <a:pt x="108152" y="182379"/>
                </a:cubicBezTo>
                <a:cubicBezTo>
                  <a:pt x="111946" y="184674"/>
                  <a:pt x="116699" y="184674"/>
                  <a:pt x="120492" y="182379"/>
                </a:cubicBezTo>
                <a:cubicBezTo>
                  <a:pt x="124286" y="180085"/>
                  <a:pt x="126492" y="175875"/>
                  <a:pt x="126221" y="17145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8" name="Text 26"/>
          <p:cNvSpPr/>
          <p:nvPr/>
        </p:nvSpPr>
        <p:spPr>
          <a:xfrm>
            <a:off x="6248400" y="3238500"/>
            <a:ext cx="39624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Login Wall</a:t>
            </a:r>
            <a:pPr algn="l">
              <a:lnSpc>
                <a:spcPct val="14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Phone + OTP before any product preview.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10668000" y="3111500"/>
            <a:ext cx="4826000" cy="889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871200" y="33020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20863" y="0"/>
                  <a:pt x="126891" y="3617"/>
                  <a:pt x="130016" y="9376"/>
                </a:cubicBezTo>
                <a:lnTo>
                  <a:pt x="226457" y="187970"/>
                </a:lnTo>
                <a:cubicBezTo>
                  <a:pt x="229448" y="193506"/>
                  <a:pt x="229314" y="200204"/>
                  <a:pt x="226100" y="205606"/>
                </a:cubicBezTo>
                <a:cubicBezTo>
                  <a:pt x="222885" y="211009"/>
                  <a:pt x="217036" y="214313"/>
                  <a:pt x="210741" y="214313"/>
                </a:cubicBezTo>
                <a:lnTo>
                  <a:pt x="17859" y="214313"/>
                </a:lnTo>
                <a:cubicBezTo>
                  <a:pt x="11564" y="214313"/>
                  <a:pt x="5760" y="211009"/>
                  <a:pt x="2500" y="205606"/>
                </a:cubicBezTo>
                <a:cubicBezTo>
                  <a:pt x="-759" y="200204"/>
                  <a:pt x="-848" y="193506"/>
                  <a:pt x="2143" y="187970"/>
                </a:cubicBezTo>
                <a:lnTo>
                  <a:pt x="98584" y="9376"/>
                </a:lnTo>
                <a:cubicBezTo>
                  <a:pt x="101709" y="3617"/>
                  <a:pt x="107737" y="0"/>
                  <a:pt x="114300" y="0"/>
                </a:cubicBezTo>
                <a:close/>
                <a:moveTo>
                  <a:pt x="114300" y="75009"/>
                </a:moveTo>
                <a:cubicBezTo>
                  <a:pt x="108362" y="75009"/>
                  <a:pt x="103584" y="79787"/>
                  <a:pt x="103584" y="85725"/>
                </a:cubicBezTo>
                <a:lnTo>
                  <a:pt x="103584" y="135731"/>
                </a:lnTo>
                <a:cubicBezTo>
                  <a:pt x="103584" y="141669"/>
                  <a:pt x="108362" y="146447"/>
                  <a:pt x="114300" y="146447"/>
                </a:cubicBezTo>
                <a:cubicBezTo>
                  <a:pt x="120238" y="146447"/>
                  <a:pt x="125016" y="141669"/>
                  <a:pt x="125016" y="135731"/>
                </a:cubicBezTo>
                <a:lnTo>
                  <a:pt x="125016" y="85725"/>
                </a:lnTo>
                <a:cubicBezTo>
                  <a:pt x="125016" y="79787"/>
                  <a:pt x="120238" y="75009"/>
                  <a:pt x="114300" y="75009"/>
                </a:cubicBezTo>
                <a:close/>
                <a:moveTo>
                  <a:pt x="126221" y="171450"/>
                </a:moveTo>
                <a:cubicBezTo>
                  <a:pt x="126492" y="167025"/>
                  <a:pt x="124286" y="162815"/>
                  <a:pt x="120492" y="160521"/>
                </a:cubicBezTo>
                <a:cubicBezTo>
                  <a:pt x="116699" y="158226"/>
                  <a:pt x="111946" y="158226"/>
                  <a:pt x="108152" y="160521"/>
                </a:cubicBezTo>
                <a:cubicBezTo>
                  <a:pt x="104359" y="162815"/>
                  <a:pt x="102152" y="167025"/>
                  <a:pt x="102424" y="171450"/>
                </a:cubicBezTo>
                <a:cubicBezTo>
                  <a:pt x="102152" y="175875"/>
                  <a:pt x="104359" y="180085"/>
                  <a:pt x="108152" y="182379"/>
                </a:cubicBezTo>
                <a:cubicBezTo>
                  <a:pt x="111946" y="184674"/>
                  <a:pt x="116699" y="184674"/>
                  <a:pt x="120492" y="182379"/>
                </a:cubicBezTo>
                <a:cubicBezTo>
                  <a:pt x="124286" y="180085"/>
                  <a:pt x="126492" y="175875"/>
                  <a:pt x="126221" y="17145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31" name="Text 29"/>
          <p:cNvSpPr/>
          <p:nvPr/>
        </p:nvSpPr>
        <p:spPr>
          <a:xfrm>
            <a:off x="11201400" y="3238500"/>
            <a:ext cx="40894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Banner Gap</a:t>
            </a:r>
            <a:pPr algn="l">
              <a:lnSpc>
                <a:spcPct val="14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Countdown shown — but zero inclusions.</a:t>
            </a:r>
            <a:endParaRPr lang="en-US" sz="1300" dirty="0"/>
          </a:p>
        </p:txBody>
      </p:sp>
      <p:pic>
        <p:nvPicPr>
          <p:cNvPr id="32" name="Image 0" descr="https://kimi-img.moonshot.cn/pub/slides/okc/jklcqlzg3uwj6/mnt/agents/upload/First%20slide%20photo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62000" y="4318000"/>
            <a:ext cx="3302000" cy="4191000"/>
          </a:xfrm>
          <a:prstGeom prst="roundRect">
            <a:avLst>
              <a:gd name="adj" fmla="val 6000"/>
            </a:avLst>
          </a:prstGeom>
          <a:effectLst>
            <a:outerShdw sx="100000" sy="100000" kx="0" ky="0" algn="bl" rotWithShape="0" blurRad="152400" dist="50800" dir="5400000">
              <a:srgbClr val="000000">
                <a:alpha val="8235"/>
              </a:srgbClr>
            </a:outerShdw>
          </a:effectLst>
        </p:spPr>
      </p:pic>
      <p:pic>
        <p:nvPicPr>
          <p:cNvPr id="33" name="Image 1" descr="https://kimi-img.moonshot.cn/pub/slides/okc/jklcqlzg3uwj6/mnt/agents/upload/Screenshot_20260613_215756_ALLEN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318000" y="4318000"/>
            <a:ext cx="3302000" cy="4191000"/>
          </a:xfrm>
          <a:prstGeom prst="roundRect">
            <a:avLst>
              <a:gd name="adj" fmla="val 6000"/>
            </a:avLst>
          </a:prstGeom>
          <a:effectLst>
            <a:outerShdw sx="100000" sy="100000" kx="0" ky="0" algn="bl" rotWithShape="0" blurRad="152400" dist="50800" dir="5400000">
              <a:srgbClr val="000000">
                <a:alpha val="8235"/>
              </a:srgbClr>
            </a:outerShdw>
          </a:effectLst>
        </p:spPr>
      </p:pic>
      <p:pic>
        <p:nvPicPr>
          <p:cNvPr id="34" name="Image 2" descr="https://kimi-img.moonshot.cn/pub/slides/okc/jklcqlzg3uwj6/mnt/agents/upload/Screenshot_20260613_215812_ALLEN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874000" y="4318000"/>
            <a:ext cx="3302000" cy="4191000"/>
          </a:xfrm>
          <a:prstGeom prst="roundRect">
            <a:avLst>
              <a:gd name="adj" fmla="val 6000"/>
            </a:avLst>
          </a:prstGeom>
          <a:effectLst>
            <a:outerShdw sx="100000" sy="100000" kx="0" ky="0" algn="bl" rotWithShape="0" blurRad="152400" dist="50800" dir="5400000">
              <a:srgbClr val="000000">
                <a:alpha val="8235"/>
              </a:srgbClr>
            </a:outerShdw>
          </a:effectLst>
        </p:spPr>
      </p:pic>
      <p:pic>
        <p:nvPicPr>
          <p:cNvPr id="35" name="Image 3" descr="https://kimi-img.moonshot.cn/pub/slides/okc/jklcqlzg3uwj6/mnt/agents/upload/Screenshot_20260613_215826_ALLEN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11430000" y="4318000"/>
            <a:ext cx="4064000" cy="4191000"/>
          </a:xfrm>
          <a:prstGeom prst="roundRect">
            <a:avLst>
              <a:gd name="adj" fmla="val 6000"/>
            </a:avLst>
          </a:prstGeom>
          <a:effectLst>
            <a:outerShdw sx="100000" sy="100000" kx="0" ky="0" algn="bl" rotWithShape="0" blurRad="152400" dist="50800" dir="5400000">
              <a:srgbClr val="000000">
                <a:alpha val="8235"/>
              </a:srgbClr>
            </a:outerShdw>
          </a:effectLst>
        </p:spPr>
      </p:pic>
      <p:sp>
        <p:nvSpPr>
          <p:cNvPr id="36" name="Text 30"/>
          <p:cNvSpPr/>
          <p:nvPr/>
        </p:nvSpPr>
        <p:spPr>
          <a:xfrm>
            <a:off x="14859000" y="8636000"/>
            <a:ext cx="101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 / 10</a:t>
            </a:r>
            <a:endParaRPr lang="en-US" sz="13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0160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Core Experience: The Student Learning Loop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168400"/>
            <a:ext cx="635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4" name="Shape 2"/>
          <p:cNvSpPr/>
          <p:nvPr/>
        </p:nvSpPr>
        <p:spPr>
          <a:xfrm>
            <a:off x="762000" y="1460500"/>
            <a:ext cx="7620000" cy="6985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52500" y="1562100"/>
            <a:ext cx="1524000" cy="4826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952500" y="1562100"/>
            <a:ext cx="1524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WATCH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603500" y="1739900"/>
            <a:ext cx="190500" cy="0"/>
          </a:xfrm>
          <a:prstGeom prst="straightConnector1">
            <a:avLst/>
          </a:prstGeom>
          <a:noFill/>
          <a:ln w="25400">
            <a:solidFill>
              <a:srgbClr val="06D6A0"/>
            </a:solidFill>
            <a:prstDash val="solid"/>
            <a:headEnd type="none"/>
            <a:tailEnd type="arrow"/>
          </a:ln>
        </p:spPr>
      </p:sp>
      <p:sp>
        <p:nvSpPr>
          <p:cNvPr id="8" name="Shape 6"/>
          <p:cNvSpPr/>
          <p:nvPr/>
        </p:nvSpPr>
        <p:spPr>
          <a:xfrm>
            <a:off x="2921000" y="1562100"/>
            <a:ext cx="1524000" cy="4826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9" name="Text 7"/>
          <p:cNvSpPr/>
          <p:nvPr/>
        </p:nvSpPr>
        <p:spPr>
          <a:xfrm>
            <a:off x="2921000" y="1562100"/>
            <a:ext cx="1524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PRACTICE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0" y="1739900"/>
            <a:ext cx="190500" cy="0"/>
          </a:xfrm>
          <a:prstGeom prst="straightConnector1">
            <a:avLst/>
          </a:prstGeom>
          <a:noFill/>
          <a:ln w="25400">
            <a:solidFill>
              <a:srgbClr val="06D6A0"/>
            </a:solidFill>
            <a:prstDash val="solid"/>
            <a:headEnd type="none"/>
            <a:tailEnd type="arrow"/>
          </a:ln>
        </p:spPr>
      </p:sp>
      <p:sp>
        <p:nvSpPr>
          <p:cNvPr id="11" name="Shape 9"/>
          <p:cNvSpPr/>
          <p:nvPr/>
        </p:nvSpPr>
        <p:spPr>
          <a:xfrm>
            <a:off x="4889500" y="1562100"/>
            <a:ext cx="1524000" cy="4826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12" name="Text 10"/>
          <p:cNvSpPr/>
          <p:nvPr/>
        </p:nvSpPr>
        <p:spPr>
          <a:xfrm>
            <a:off x="4889500" y="1562100"/>
            <a:ext cx="1524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TRACK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540500" y="1739900"/>
            <a:ext cx="190500" cy="0"/>
          </a:xfrm>
          <a:prstGeom prst="straightConnector1">
            <a:avLst/>
          </a:prstGeom>
          <a:noFill/>
          <a:ln w="25400">
            <a:solidFill>
              <a:srgbClr val="06D6A0"/>
            </a:solidFill>
            <a:prstDash val="solid"/>
            <a:headEnd type="none"/>
            <a:tailEnd type="arrow"/>
          </a:ln>
        </p:spPr>
      </p:sp>
      <p:sp>
        <p:nvSpPr>
          <p:cNvPr id="14" name="Shape 12"/>
          <p:cNvSpPr/>
          <p:nvPr/>
        </p:nvSpPr>
        <p:spPr>
          <a:xfrm>
            <a:off x="6858000" y="1562100"/>
            <a:ext cx="889000" cy="482600"/>
          </a:xfrm>
          <a:prstGeom prst="roundRect">
            <a:avLst>
              <a:gd name="adj" fmla="val 10000"/>
            </a:avLst>
          </a:prstGeom>
          <a:solidFill>
            <a:srgbClr val="06D6A0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0" y="1562100"/>
            <a:ext cx="889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0F172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DOUBTS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62000" y="24765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FEATURES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62000" y="2857500"/>
            <a:ext cx="7366000" cy="889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90600" y="3086100"/>
            <a:ext cx="279400" cy="279400"/>
          </a:xfrm>
          <a:custGeom>
            <a:avLst/>
            <a:gdLst/>
            <a:ahLst/>
            <a:cxnLst/>
            <a:rect l="l" t="t" r="r" b="b"/>
            <a:pathLst>
              <a:path w="279400" h="279400">
                <a:moveTo>
                  <a:pt x="46567" y="34925"/>
                </a:moveTo>
                <a:cubicBezTo>
                  <a:pt x="29444" y="34925"/>
                  <a:pt x="15522" y="50587"/>
                  <a:pt x="15522" y="69850"/>
                </a:cubicBezTo>
                <a:lnTo>
                  <a:pt x="15522" y="209550"/>
                </a:lnTo>
                <a:cubicBezTo>
                  <a:pt x="15522" y="228813"/>
                  <a:pt x="29444" y="244475"/>
                  <a:pt x="46567" y="244475"/>
                </a:cubicBezTo>
                <a:lnTo>
                  <a:pt x="170744" y="244475"/>
                </a:lnTo>
                <a:cubicBezTo>
                  <a:pt x="187867" y="244475"/>
                  <a:pt x="201789" y="228813"/>
                  <a:pt x="201789" y="209550"/>
                </a:cubicBezTo>
                <a:lnTo>
                  <a:pt x="201789" y="69850"/>
                </a:lnTo>
                <a:cubicBezTo>
                  <a:pt x="201789" y="50587"/>
                  <a:pt x="187867" y="34925"/>
                  <a:pt x="170744" y="34925"/>
                </a:cubicBezTo>
                <a:lnTo>
                  <a:pt x="46567" y="34925"/>
                </a:lnTo>
                <a:close/>
                <a:moveTo>
                  <a:pt x="225072" y="183356"/>
                </a:moveTo>
                <a:lnTo>
                  <a:pt x="260725" y="215444"/>
                </a:lnTo>
                <a:cubicBezTo>
                  <a:pt x="262762" y="217299"/>
                  <a:pt x="265284" y="218281"/>
                  <a:pt x="267904" y="218281"/>
                </a:cubicBezTo>
                <a:cubicBezTo>
                  <a:pt x="274258" y="218281"/>
                  <a:pt x="279400" y="212497"/>
                  <a:pt x="279400" y="205348"/>
                </a:cubicBezTo>
                <a:lnTo>
                  <a:pt x="279400" y="74052"/>
                </a:lnTo>
                <a:cubicBezTo>
                  <a:pt x="279400" y="66903"/>
                  <a:pt x="274258" y="61119"/>
                  <a:pt x="267904" y="61119"/>
                </a:cubicBezTo>
                <a:cubicBezTo>
                  <a:pt x="265284" y="61119"/>
                  <a:pt x="262762" y="62101"/>
                  <a:pt x="260725" y="63956"/>
                </a:cubicBezTo>
                <a:lnTo>
                  <a:pt x="225072" y="96044"/>
                </a:lnTo>
                <a:lnTo>
                  <a:pt x="225072" y="183356"/>
                </a:ln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19" name="Text 17"/>
          <p:cNvSpPr/>
          <p:nvPr/>
        </p:nvSpPr>
        <p:spPr>
          <a:xfrm>
            <a:off x="1397000" y="2959100"/>
            <a:ext cx="65405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Video Lessons</a:t>
            </a:r>
            <a:pPr algn="l">
              <a:lnSpc>
                <a:spcPct val="150000"/>
              </a:lnSpc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Themed episode "The Chosen One — Real Numbers" by Ms. Manisha Sharma. Social proof: 16,329 learners visible on the tile.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62000" y="3937000"/>
            <a:ext cx="7366000" cy="889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90600" y="4165600"/>
            <a:ext cx="279400" cy="279400"/>
          </a:xfrm>
          <a:custGeom>
            <a:avLst/>
            <a:gdLst/>
            <a:ahLst/>
            <a:cxnLst/>
            <a:rect l="l" t="t" r="r" b="b"/>
            <a:pathLst>
              <a:path w="279400" h="279400">
                <a:moveTo>
                  <a:pt x="226576" y="17463"/>
                </a:moveTo>
                <a:lnTo>
                  <a:pt x="232833" y="17463"/>
                </a:lnTo>
                <a:cubicBezTo>
                  <a:pt x="258518" y="17463"/>
                  <a:pt x="279400" y="33124"/>
                  <a:pt x="279400" y="52388"/>
                </a:cubicBezTo>
                <a:lnTo>
                  <a:pt x="279400" y="244475"/>
                </a:lnTo>
                <a:cubicBezTo>
                  <a:pt x="279400" y="263738"/>
                  <a:pt x="258518" y="279400"/>
                  <a:pt x="232833" y="279400"/>
                </a:cubicBezTo>
                <a:lnTo>
                  <a:pt x="46567" y="279400"/>
                </a:lnTo>
                <a:cubicBezTo>
                  <a:pt x="20882" y="279400"/>
                  <a:pt x="0" y="263738"/>
                  <a:pt x="0" y="244475"/>
                </a:cubicBezTo>
                <a:lnTo>
                  <a:pt x="0" y="52388"/>
                </a:lnTo>
                <a:cubicBezTo>
                  <a:pt x="0" y="33124"/>
                  <a:pt x="20882" y="17463"/>
                  <a:pt x="46567" y="17463"/>
                </a:cubicBezTo>
                <a:lnTo>
                  <a:pt x="52824" y="17463"/>
                </a:lnTo>
                <a:cubicBezTo>
                  <a:pt x="60828" y="7040"/>
                  <a:pt x="75889" y="0"/>
                  <a:pt x="93133" y="0"/>
                </a:cubicBezTo>
                <a:lnTo>
                  <a:pt x="186267" y="0"/>
                </a:lnTo>
                <a:cubicBezTo>
                  <a:pt x="203511" y="0"/>
                  <a:pt x="218572" y="7040"/>
                  <a:pt x="226576" y="17463"/>
                </a:cubicBezTo>
                <a:close/>
                <a:moveTo>
                  <a:pt x="180446" y="61119"/>
                </a:moveTo>
                <a:cubicBezTo>
                  <a:pt x="190123" y="61119"/>
                  <a:pt x="197908" y="55280"/>
                  <a:pt x="197908" y="48022"/>
                </a:cubicBezTo>
                <a:cubicBezTo>
                  <a:pt x="197908" y="40764"/>
                  <a:pt x="190123" y="34925"/>
                  <a:pt x="180446" y="34925"/>
                </a:cubicBezTo>
                <a:lnTo>
                  <a:pt x="98954" y="34925"/>
                </a:lnTo>
                <a:cubicBezTo>
                  <a:pt x="89277" y="34925"/>
                  <a:pt x="81492" y="40764"/>
                  <a:pt x="81492" y="48022"/>
                </a:cubicBezTo>
                <a:cubicBezTo>
                  <a:pt x="81492" y="55280"/>
                  <a:pt x="89277" y="61119"/>
                  <a:pt x="98954" y="61119"/>
                </a:cubicBezTo>
                <a:lnTo>
                  <a:pt x="180446" y="61119"/>
                </a:lnTo>
                <a:close/>
                <a:moveTo>
                  <a:pt x="201110" y="142265"/>
                </a:moveTo>
                <a:cubicBezTo>
                  <a:pt x="206203" y="136153"/>
                  <a:pt x="203729" y="128077"/>
                  <a:pt x="195580" y="124202"/>
                </a:cubicBezTo>
                <a:cubicBezTo>
                  <a:pt x="187431" y="120328"/>
                  <a:pt x="176662" y="122238"/>
                  <a:pt x="171496" y="128349"/>
                </a:cubicBezTo>
                <a:lnTo>
                  <a:pt x="126821" y="181992"/>
                </a:lnTo>
                <a:lnTo>
                  <a:pt x="107176" y="162347"/>
                </a:lnTo>
                <a:cubicBezTo>
                  <a:pt x="101355" y="156562"/>
                  <a:pt x="90441" y="155362"/>
                  <a:pt x="82729" y="159727"/>
                </a:cubicBezTo>
                <a:cubicBezTo>
                  <a:pt x="75016" y="164093"/>
                  <a:pt x="73415" y="172278"/>
                  <a:pt x="79236" y="178063"/>
                </a:cubicBezTo>
                <a:lnTo>
                  <a:pt x="114161" y="212988"/>
                </a:lnTo>
                <a:cubicBezTo>
                  <a:pt x="117581" y="216426"/>
                  <a:pt x="123111" y="218390"/>
                  <a:pt x="128859" y="218227"/>
                </a:cubicBezTo>
                <a:cubicBezTo>
                  <a:pt x="134607" y="218063"/>
                  <a:pt x="139846" y="215771"/>
                  <a:pt x="142901" y="212060"/>
                </a:cubicBezTo>
                <a:lnTo>
                  <a:pt x="201110" y="142210"/>
                </a:lnTo>
                <a:close/>
              </a:path>
            </a:pathLst>
          </a:custGeom>
          <a:solidFill>
            <a:srgbClr val="06D6A0"/>
          </a:solidFill>
          <a:ln/>
        </p:spPr>
      </p:sp>
      <p:sp>
        <p:nvSpPr>
          <p:cNvPr id="22" name="Text 20"/>
          <p:cNvSpPr/>
          <p:nvPr/>
        </p:nvSpPr>
        <p:spPr>
          <a:xfrm>
            <a:off x="1397000" y="4038600"/>
            <a:ext cx="65405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Practice &amp; Doubts</a:t>
            </a:r>
            <a:pPr algn="l">
              <a:lnSpc>
                <a:spcPct val="150000"/>
              </a:lnSpc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Bite-size questions with instant feedback. Bottom nav: Home · Progress · Doubts — the three pillars of the learning loop.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762000" y="5016500"/>
            <a:ext cx="7366000" cy="889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0600" y="5245100"/>
            <a:ext cx="279400" cy="279400"/>
          </a:xfrm>
          <a:custGeom>
            <a:avLst/>
            <a:gdLst/>
            <a:ahLst/>
            <a:cxnLst/>
            <a:rect l="l" t="t" r="r" b="b"/>
            <a:pathLst>
              <a:path w="279400" h="279400">
                <a:moveTo>
                  <a:pt x="10478" y="-8731"/>
                </a:moveTo>
                <a:cubicBezTo>
                  <a:pt x="4671" y="-8731"/>
                  <a:pt x="0" y="-2892"/>
                  <a:pt x="0" y="4366"/>
                </a:cubicBezTo>
                <a:cubicBezTo>
                  <a:pt x="0" y="11623"/>
                  <a:pt x="4671" y="17463"/>
                  <a:pt x="10478" y="17463"/>
                </a:cubicBezTo>
                <a:lnTo>
                  <a:pt x="30254" y="17463"/>
                </a:lnTo>
                <a:cubicBezTo>
                  <a:pt x="31956" y="17463"/>
                  <a:pt x="33397" y="18990"/>
                  <a:pt x="33703" y="21064"/>
                </a:cubicBezTo>
                <a:lnTo>
                  <a:pt x="56448" y="177299"/>
                </a:lnTo>
                <a:cubicBezTo>
                  <a:pt x="59154" y="195962"/>
                  <a:pt x="72164" y="209550"/>
                  <a:pt x="87356" y="209550"/>
                </a:cubicBezTo>
                <a:lnTo>
                  <a:pt x="199073" y="209550"/>
                </a:lnTo>
                <a:cubicBezTo>
                  <a:pt x="204879" y="209550"/>
                  <a:pt x="209550" y="203711"/>
                  <a:pt x="209550" y="196453"/>
                </a:cubicBezTo>
                <a:cubicBezTo>
                  <a:pt x="209550" y="189195"/>
                  <a:pt x="204879" y="183356"/>
                  <a:pt x="199073" y="183356"/>
                </a:cubicBezTo>
                <a:lnTo>
                  <a:pt x="87356" y="183356"/>
                </a:lnTo>
                <a:cubicBezTo>
                  <a:pt x="82292" y="183356"/>
                  <a:pt x="77970" y="178827"/>
                  <a:pt x="77053" y="172606"/>
                </a:cubicBezTo>
                <a:lnTo>
                  <a:pt x="74827" y="157163"/>
                </a:lnTo>
                <a:lnTo>
                  <a:pt x="207367" y="157163"/>
                </a:lnTo>
                <a:cubicBezTo>
                  <a:pt x="220813" y="157163"/>
                  <a:pt x="232339" y="145212"/>
                  <a:pt x="234827" y="128677"/>
                </a:cubicBezTo>
                <a:lnTo>
                  <a:pt x="248360" y="38145"/>
                </a:lnTo>
                <a:cubicBezTo>
                  <a:pt x="249976" y="27394"/>
                  <a:pt x="243384" y="17463"/>
                  <a:pt x="234609" y="17463"/>
                </a:cubicBezTo>
                <a:lnTo>
                  <a:pt x="54439" y="17463"/>
                </a:lnTo>
                <a:lnTo>
                  <a:pt x="54265" y="16371"/>
                </a:lnTo>
                <a:cubicBezTo>
                  <a:pt x="52169" y="1855"/>
                  <a:pt x="42041" y="-8731"/>
                  <a:pt x="30210" y="-8731"/>
                </a:cubicBezTo>
                <a:lnTo>
                  <a:pt x="10478" y="-8731"/>
                </a:lnTo>
                <a:close/>
                <a:moveTo>
                  <a:pt x="90805" y="279400"/>
                </a:moveTo>
                <a:cubicBezTo>
                  <a:pt x="102370" y="279400"/>
                  <a:pt x="111760" y="267663"/>
                  <a:pt x="111760" y="253206"/>
                </a:cubicBezTo>
                <a:cubicBezTo>
                  <a:pt x="111760" y="238750"/>
                  <a:pt x="102370" y="227013"/>
                  <a:pt x="90805" y="227013"/>
                </a:cubicBezTo>
                <a:cubicBezTo>
                  <a:pt x="79240" y="227013"/>
                  <a:pt x="69850" y="238750"/>
                  <a:pt x="69850" y="253206"/>
                </a:cubicBezTo>
                <a:cubicBezTo>
                  <a:pt x="69850" y="267663"/>
                  <a:pt x="79240" y="279400"/>
                  <a:pt x="90805" y="279400"/>
                </a:cubicBezTo>
                <a:close/>
                <a:moveTo>
                  <a:pt x="188595" y="279400"/>
                </a:moveTo>
                <a:cubicBezTo>
                  <a:pt x="200160" y="279400"/>
                  <a:pt x="209550" y="267663"/>
                  <a:pt x="209550" y="253206"/>
                </a:cubicBezTo>
                <a:cubicBezTo>
                  <a:pt x="209550" y="238750"/>
                  <a:pt x="200160" y="227013"/>
                  <a:pt x="188595" y="227013"/>
                </a:cubicBezTo>
                <a:cubicBezTo>
                  <a:pt x="177030" y="227013"/>
                  <a:pt x="167640" y="238750"/>
                  <a:pt x="167640" y="253206"/>
                </a:cubicBezTo>
                <a:cubicBezTo>
                  <a:pt x="167640" y="267663"/>
                  <a:pt x="177030" y="279400"/>
                  <a:pt x="188595" y="279400"/>
                </a:cubicBezTo>
                <a:close/>
              </a:path>
            </a:pathLst>
          </a:custGeom>
          <a:solidFill>
            <a:srgbClr val="F59E0B"/>
          </a:solidFill>
          <a:ln/>
        </p:spPr>
      </p:sp>
      <p:sp>
        <p:nvSpPr>
          <p:cNvPr id="25" name="Text 23"/>
          <p:cNvSpPr/>
          <p:nvPr/>
        </p:nvSpPr>
        <p:spPr>
          <a:xfrm>
            <a:off x="1397000" y="5118100"/>
            <a:ext cx="65405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Purchase Flow</a:t>
            </a:r>
            <a:pPr algn="l">
              <a:lnSpc>
                <a:spcPct val="150000"/>
              </a:lnSpc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Trial timer creates urgency but ZERO inclusions shown. "Enroll Now" pinned next to timer — discoverable but doesn't dominate the lesson tile.</a:t>
            </a:r>
            <a:endParaRPr lang="en-US" sz="1400" dirty="0"/>
          </a:p>
        </p:txBody>
      </p:sp>
      <p:pic>
        <p:nvPicPr>
          <p:cNvPr id="26" name="Image 0" descr="https://kimi-img.moonshot.cn/pub/slides/okc/jklcqlzg3uwj6/mnt/agents/upload/Screenshot_20260613_215826_ALLEN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636000" y="1460500"/>
            <a:ext cx="6858000" cy="7048500"/>
          </a:xfrm>
          <a:prstGeom prst="roundRect">
            <a:avLst>
              <a:gd name="adj" fmla="val 6000"/>
            </a:avLst>
          </a:prstGeom>
          <a:effectLst>
            <a:outerShdw sx="100000" sy="100000" kx="0" ky="0" algn="bl" rotWithShape="0" blurRad="203200" dist="76200" dir="5400000">
              <a:srgbClr val="000000">
                <a:alpha val="8235"/>
              </a:srgbClr>
            </a:outerShdw>
          </a:effectLst>
        </p:spPr>
      </p:pic>
      <p:sp>
        <p:nvSpPr>
          <p:cNvPr id="27" name="Text 24"/>
          <p:cNvSpPr/>
          <p:nvPr/>
        </p:nvSpPr>
        <p:spPr>
          <a:xfrm>
            <a:off x="14859000" y="8636000"/>
            <a:ext cx="101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 / 10</a:t>
            </a:r>
            <a:endParaRPr lang="en-US" sz="13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0160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What's Working + Positive Reviews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168400"/>
            <a:ext cx="635000" cy="3810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4" name="Shape 2"/>
          <p:cNvSpPr/>
          <p:nvPr/>
        </p:nvSpPr>
        <p:spPr>
          <a:xfrm>
            <a:off x="762000" y="1460500"/>
            <a:ext cx="4572000" cy="254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6000" y="1651000"/>
            <a:ext cx="330200" cy="330200"/>
          </a:xfrm>
          <a:custGeom>
            <a:avLst/>
            <a:gdLst/>
            <a:ahLst/>
            <a:cxnLst/>
            <a:rect l="l" t="t" r="r" b="b"/>
            <a:pathLst>
              <a:path w="330200" h="330200">
                <a:moveTo>
                  <a:pt x="165100" y="0"/>
                </a:moveTo>
                <a:cubicBezTo>
                  <a:pt x="168067" y="0"/>
                  <a:pt x="171033" y="645"/>
                  <a:pt x="173742" y="1870"/>
                </a:cubicBezTo>
                <a:lnTo>
                  <a:pt x="295245" y="53400"/>
                </a:lnTo>
                <a:cubicBezTo>
                  <a:pt x="309434" y="59397"/>
                  <a:pt x="320010" y="73392"/>
                  <a:pt x="319946" y="90289"/>
                </a:cubicBezTo>
                <a:cubicBezTo>
                  <a:pt x="319623" y="154265"/>
                  <a:pt x="293310" y="271319"/>
                  <a:pt x="182190" y="324525"/>
                </a:cubicBezTo>
                <a:cubicBezTo>
                  <a:pt x="171420" y="329684"/>
                  <a:pt x="158909" y="329684"/>
                  <a:pt x="148139" y="324525"/>
                </a:cubicBezTo>
                <a:cubicBezTo>
                  <a:pt x="36954" y="271319"/>
                  <a:pt x="10706" y="154265"/>
                  <a:pt x="10383" y="90289"/>
                </a:cubicBezTo>
                <a:cubicBezTo>
                  <a:pt x="10319" y="73392"/>
                  <a:pt x="20895" y="59397"/>
                  <a:pt x="35084" y="53400"/>
                </a:cubicBezTo>
                <a:lnTo>
                  <a:pt x="156523" y="1870"/>
                </a:lnTo>
                <a:cubicBezTo>
                  <a:pt x="159231" y="645"/>
                  <a:pt x="162133" y="0"/>
                  <a:pt x="165100" y="0"/>
                </a:cubicBezTo>
                <a:close/>
                <a:moveTo>
                  <a:pt x="165100" y="43081"/>
                </a:moveTo>
                <a:lnTo>
                  <a:pt x="165100" y="286926"/>
                </a:lnTo>
                <a:cubicBezTo>
                  <a:pt x="254099" y="243845"/>
                  <a:pt x="278026" y="148397"/>
                  <a:pt x="278606" y="91256"/>
                </a:cubicBezTo>
                <a:lnTo>
                  <a:pt x="165100" y="43145"/>
                </a:lnTo>
                <a:lnTo>
                  <a:pt x="165100" y="43145"/>
                </a:lnTo>
                <a:close/>
              </a:path>
            </a:pathLst>
          </a:custGeom>
          <a:solidFill>
            <a:srgbClr val="16A34A"/>
          </a:solidFill>
          <a:ln/>
        </p:spPr>
      </p:sp>
      <p:sp>
        <p:nvSpPr>
          <p:cNvPr id="6" name="Text 4"/>
          <p:cNvSpPr/>
          <p:nvPr/>
        </p:nvSpPr>
        <p:spPr>
          <a:xfrm>
            <a:off x="1016000" y="2082800"/>
            <a:ext cx="406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7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Clear Positioning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16000" y="2463800"/>
            <a:ext cx="4064000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3D characters + "INTRODUCING EUREKA!" splash. Curiosity in &lt;3 sec. Cinematic story-led hook differentiates from generic ed-tech.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588000" y="1460500"/>
            <a:ext cx="4572000" cy="254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42000" y="1651000"/>
            <a:ext cx="330200" cy="330200"/>
          </a:xfrm>
          <a:custGeom>
            <a:avLst/>
            <a:gdLst/>
            <a:ahLst/>
            <a:cxnLst/>
            <a:rect l="l" t="t" r="r" b="b"/>
            <a:pathLst>
              <a:path w="330200" h="330200">
                <a:moveTo>
                  <a:pt x="229993" y="25216"/>
                </a:moveTo>
                <a:lnTo>
                  <a:pt x="314951" y="122148"/>
                </a:lnTo>
                <a:cubicBezTo>
                  <a:pt x="330831" y="140271"/>
                  <a:pt x="330831" y="169292"/>
                  <a:pt x="314951" y="187414"/>
                </a:cubicBezTo>
                <a:lnTo>
                  <a:pt x="225293" y="289505"/>
                </a:lnTo>
                <a:cubicBezTo>
                  <a:pt x="219961" y="295568"/>
                  <a:pt x="211248" y="295632"/>
                  <a:pt x="205859" y="289634"/>
                </a:cubicBezTo>
                <a:cubicBezTo>
                  <a:pt x="200470" y="283637"/>
                  <a:pt x="200413" y="273834"/>
                  <a:pt x="205744" y="267772"/>
                </a:cubicBezTo>
                <a:lnTo>
                  <a:pt x="295403" y="165616"/>
                </a:lnTo>
                <a:cubicBezTo>
                  <a:pt x="300677" y="159618"/>
                  <a:pt x="300677" y="149880"/>
                  <a:pt x="295403" y="143882"/>
                </a:cubicBezTo>
                <a:lnTo>
                  <a:pt x="210388" y="47015"/>
                </a:lnTo>
                <a:cubicBezTo>
                  <a:pt x="205056" y="40953"/>
                  <a:pt x="205114" y="31150"/>
                  <a:pt x="210503" y="25152"/>
                </a:cubicBezTo>
                <a:cubicBezTo>
                  <a:pt x="215891" y="19154"/>
                  <a:pt x="224605" y="19219"/>
                  <a:pt x="229936" y="25281"/>
                </a:cubicBezTo>
                <a:close/>
                <a:moveTo>
                  <a:pt x="18402" y="148010"/>
                </a:moveTo>
                <a:lnTo>
                  <a:pt x="18402" y="61912"/>
                </a:lnTo>
                <a:cubicBezTo>
                  <a:pt x="18402" y="39147"/>
                  <a:pt x="34854" y="20638"/>
                  <a:pt x="55091" y="20638"/>
                </a:cubicBezTo>
                <a:lnTo>
                  <a:pt x="131621" y="20638"/>
                </a:lnTo>
                <a:cubicBezTo>
                  <a:pt x="141367" y="20638"/>
                  <a:pt x="150711" y="24958"/>
                  <a:pt x="157590" y="32698"/>
                </a:cubicBezTo>
                <a:lnTo>
                  <a:pt x="240140" y="125566"/>
                </a:lnTo>
                <a:cubicBezTo>
                  <a:pt x="254472" y="141689"/>
                  <a:pt x="254472" y="167809"/>
                  <a:pt x="240140" y="183932"/>
                </a:cubicBezTo>
                <a:lnTo>
                  <a:pt x="163610" y="270029"/>
                </a:lnTo>
                <a:cubicBezTo>
                  <a:pt x="149278" y="286152"/>
                  <a:pt x="126061" y="286152"/>
                  <a:pt x="111729" y="270029"/>
                </a:cubicBezTo>
                <a:lnTo>
                  <a:pt x="29179" y="177160"/>
                </a:lnTo>
                <a:cubicBezTo>
                  <a:pt x="22300" y="169421"/>
                  <a:pt x="18459" y="158909"/>
                  <a:pt x="18459" y="147945"/>
                </a:cubicBezTo>
                <a:close/>
                <a:moveTo>
                  <a:pt x="100952" y="92869"/>
                </a:moveTo>
                <a:cubicBezTo>
                  <a:pt x="100952" y="81479"/>
                  <a:pt x="92732" y="72231"/>
                  <a:pt x="82607" y="72231"/>
                </a:cubicBezTo>
                <a:cubicBezTo>
                  <a:pt x="72483" y="72231"/>
                  <a:pt x="64263" y="81479"/>
                  <a:pt x="64263" y="92869"/>
                </a:cubicBezTo>
                <a:cubicBezTo>
                  <a:pt x="64263" y="104259"/>
                  <a:pt x="72483" y="113506"/>
                  <a:pt x="82607" y="113506"/>
                </a:cubicBezTo>
                <a:cubicBezTo>
                  <a:pt x="92732" y="113506"/>
                  <a:pt x="100952" y="104259"/>
                  <a:pt x="100952" y="92869"/>
                </a:cubicBezTo>
                <a:close/>
              </a:path>
            </a:pathLst>
          </a:custGeom>
          <a:solidFill>
            <a:srgbClr val="8B5CF6"/>
          </a:solidFill>
          <a:ln/>
        </p:spPr>
      </p:sp>
      <p:sp>
        <p:nvSpPr>
          <p:cNvPr id="10" name="Text 8"/>
          <p:cNvSpPr/>
          <p:nvPr/>
        </p:nvSpPr>
        <p:spPr>
          <a:xfrm>
            <a:off x="5842000" y="2082800"/>
            <a:ext cx="406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7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Smart Pricing Frame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842000" y="2463800"/>
            <a:ext cx="4064000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ALLEN logo + </a:t>
            </a:r>
            <a:pPr algn="l">
              <a:lnSpc>
                <a:spcPct val="150000"/>
              </a:lnSpc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100% SECURE</a:t>
            </a:r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badge + Early Bird Offer at checkout. Trust signals stacked at every conversion point.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414000" y="1460500"/>
            <a:ext cx="5080000" cy="254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668000" y="1651000"/>
            <a:ext cx="330200" cy="330200"/>
          </a:xfrm>
          <a:custGeom>
            <a:avLst/>
            <a:gdLst/>
            <a:ahLst/>
            <a:cxnLst/>
            <a:rect l="l" t="t" r="r" b="b"/>
            <a:pathLst>
              <a:path w="330200" h="330200">
                <a:moveTo>
                  <a:pt x="165100" y="10319"/>
                </a:moveTo>
                <a:cubicBezTo>
                  <a:pt x="194714" y="10319"/>
                  <a:pt x="218758" y="40373"/>
                  <a:pt x="218758" y="77391"/>
                </a:cubicBezTo>
                <a:cubicBezTo>
                  <a:pt x="218758" y="114409"/>
                  <a:pt x="194714" y="144463"/>
                  <a:pt x="165100" y="144463"/>
                </a:cubicBezTo>
                <a:cubicBezTo>
                  <a:pt x="135486" y="144463"/>
                  <a:pt x="111443" y="114409"/>
                  <a:pt x="111443" y="77391"/>
                </a:cubicBezTo>
                <a:cubicBezTo>
                  <a:pt x="111443" y="40373"/>
                  <a:pt x="135486" y="10319"/>
                  <a:pt x="165100" y="10319"/>
                </a:cubicBezTo>
                <a:close/>
                <a:moveTo>
                  <a:pt x="49530" y="56753"/>
                </a:moveTo>
                <a:cubicBezTo>
                  <a:pt x="70032" y="56753"/>
                  <a:pt x="86678" y="77560"/>
                  <a:pt x="86678" y="103188"/>
                </a:cubicBezTo>
                <a:cubicBezTo>
                  <a:pt x="86678" y="128815"/>
                  <a:pt x="70032" y="149622"/>
                  <a:pt x="49530" y="149622"/>
                </a:cubicBezTo>
                <a:cubicBezTo>
                  <a:pt x="29028" y="149622"/>
                  <a:pt x="12383" y="128815"/>
                  <a:pt x="12383" y="103188"/>
                </a:cubicBezTo>
                <a:cubicBezTo>
                  <a:pt x="12383" y="77560"/>
                  <a:pt x="29028" y="56753"/>
                  <a:pt x="49530" y="56753"/>
                </a:cubicBezTo>
                <a:close/>
                <a:moveTo>
                  <a:pt x="0" y="268288"/>
                </a:moveTo>
                <a:cubicBezTo>
                  <a:pt x="0" y="222692"/>
                  <a:pt x="29563" y="185738"/>
                  <a:pt x="66040" y="185738"/>
                </a:cubicBezTo>
                <a:cubicBezTo>
                  <a:pt x="72644" y="185738"/>
                  <a:pt x="79042" y="186963"/>
                  <a:pt x="85078" y="189220"/>
                </a:cubicBezTo>
                <a:cubicBezTo>
                  <a:pt x="68104" y="212953"/>
                  <a:pt x="57785" y="244296"/>
                  <a:pt x="57785" y="278606"/>
                </a:cubicBezTo>
                <a:lnTo>
                  <a:pt x="57785" y="288925"/>
                </a:lnTo>
                <a:cubicBezTo>
                  <a:pt x="57785" y="296277"/>
                  <a:pt x="59023" y="303242"/>
                  <a:pt x="61242" y="309563"/>
                </a:cubicBezTo>
                <a:lnTo>
                  <a:pt x="16510" y="309563"/>
                </a:lnTo>
                <a:cubicBezTo>
                  <a:pt x="7378" y="309563"/>
                  <a:pt x="0" y="300340"/>
                  <a:pt x="0" y="288925"/>
                </a:cubicBezTo>
                <a:lnTo>
                  <a:pt x="0" y="268288"/>
                </a:lnTo>
                <a:close/>
                <a:moveTo>
                  <a:pt x="268958" y="309563"/>
                </a:moveTo>
                <a:cubicBezTo>
                  <a:pt x="271177" y="303242"/>
                  <a:pt x="272415" y="296277"/>
                  <a:pt x="272415" y="288925"/>
                </a:cubicBezTo>
                <a:lnTo>
                  <a:pt x="272415" y="278606"/>
                </a:lnTo>
                <a:cubicBezTo>
                  <a:pt x="272415" y="244296"/>
                  <a:pt x="262096" y="212953"/>
                  <a:pt x="245122" y="189220"/>
                </a:cubicBezTo>
                <a:cubicBezTo>
                  <a:pt x="251158" y="186963"/>
                  <a:pt x="257556" y="185738"/>
                  <a:pt x="264160" y="185738"/>
                </a:cubicBezTo>
                <a:cubicBezTo>
                  <a:pt x="300637" y="185738"/>
                  <a:pt x="330200" y="222692"/>
                  <a:pt x="330200" y="268288"/>
                </a:cubicBezTo>
                <a:lnTo>
                  <a:pt x="330200" y="288925"/>
                </a:lnTo>
                <a:cubicBezTo>
                  <a:pt x="330200" y="300340"/>
                  <a:pt x="322822" y="309563"/>
                  <a:pt x="313690" y="309563"/>
                </a:cubicBezTo>
                <a:lnTo>
                  <a:pt x="268958" y="309563"/>
                </a:lnTo>
                <a:close/>
                <a:moveTo>
                  <a:pt x="243523" y="103188"/>
                </a:moveTo>
                <a:cubicBezTo>
                  <a:pt x="243523" y="77560"/>
                  <a:pt x="260168" y="56753"/>
                  <a:pt x="280670" y="56753"/>
                </a:cubicBezTo>
                <a:cubicBezTo>
                  <a:pt x="301172" y="56753"/>
                  <a:pt x="317818" y="77560"/>
                  <a:pt x="317818" y="103187"/>
                </a:cubicBezTo>
                <a:cubicBezTo>
                  <a:pt x="317818" y="128815"/>
                  <a:pt x="301172" y="149622"/>
                  <a:pt x="280670" y="149622"/>
                </a:cubicBezTo>
                <a:cubicBezTo>
                  <a:pt x="260168" y="149622"/>
                  <a:pt x="243523" y="128815"/>
                  <a:pt x="243523" y="103188"/>
                </a:cubicBezTo>
                <a:close/>
                <a:moveTo>
                  <a:pt x="82550" y="278606"/>
                </a:moveTo>
                <a:cubicBezTo>
                  <a:pt x="82550" y="221595"/>
                  <a:pt x="119491" y="175419"/>
                  <a:pt x="165100" y="175419"/>
                </a:cubicBezTo>
                <a:cubicBezTo>
                  <a:pt x="210709" y="175419"/>
                  <a:pt x="247650" y="221595"/>
                  <a:pt x="247650" y="278606"/>
                </a:cubicBezTo>
                <a:lnTo>
                  <a:pt x="247650" y="288925"/>
                </a:lnTo>
                <a:cubicBezTo>
                  <a:pt x="247650" y="300340"/>
                  <a:pt x="240272" y="309563"/>
                  <a:pt x="231140" y="309563"/>
                </a:cubicBezTo>
                <a:lnTo>
                  <a:pt x="99060" y="309563"/>
                </a:lnTo>
                <a:cubicBezTo>
                  <a:pt x="89928" y="309563"/>
                  <a:pt x="82550" y="300340"/>
                  <a:pt x="82550" y="288925"/>
                </a:cubicBezTo>
                <a:lnTo>
                  <a:pt x="82550" y="278606"/>
                </a:lnTo>
                <a:close/>
              </a:path>
            </a:pathLst>
          </a:custGeom>
          <a:solidFill>
            <a:srgbClr val="06D6A0"/>
          </a:solidFill>
          <a:ln/>
        </p:spPr>
      </p:sp>
      <p:sp>
        <p:nvSpPr>
          <p:cNvPr id="14" name="Text 12"/>
          <p:cNvSpPr/>
          <p:nvPr/>
        </p:nvSpPr>
        <p:spPr>
          <a:xfrm>
            <a:off x="10668000" y="2082800"/>
            <a:ext cx="4572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7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Social Proof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0668000" y="2463800"/>
            <a:ext cx="4572000" cy="133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"Faculty quality · Concept clarity · Study material · Doubt solving · Exam prep."</a:t>
            </a:r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Validated by 5★ users. Content is the moat.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62000" y="4254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16A34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GOOGLE PLAY STORE — POSITIVE REVIEWS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62000" y="4635500"/>
            <a:ext cx="7112000" cy="1778000"/>
          </a:xfrm>
          <a:prstGeom prst="roundRect">
            <a:avLst>
              <a:gd name="adj" fmla="val 6000"/>
            </a:avLst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16000" y="4762500"/>
            <a:ext cx="1524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★★★★★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2667000" y="4762500"/>
            <a:ext cx="508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"Best learning platform"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016000" y="5143500"/>
            <a:ext cx="6604000" cy="107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Faculty quality, concept clarity, study materials, doubt solving, exam prep support. </a:t>
            </a:r>
            <a:pPr algn="l">
              <a:lnSpc>
                <a:spcPct val="150000"/>
              </a:lnSpc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Almost no criticism of educational quality.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62000" y="6604000"/>
            <a:ext cx="7112000" cy="1778000"/>
          </a:xfrm>
          <a:prstGeom prst="roundRect">
            <a:avLst>
              <a:gd name="adj" fmla="val 6000"/>
            </a:avLst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16000" y="6731000"/>
            <a:ext cx="1524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F59E0B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★★★★☆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2667000" y="6731000"/>
            <a:ext cx="508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"Like it, want it better"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016000" y="7112000"/>
            <a:ext cx="6604000" cy="107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Want larger custom practice sets, multi-subject sessions, better search. Satisfied but requesting enhancements.</a:t>
            </a:r>
            <a:endParaRPr lang="en-US" sz="1300" dirty="0"/>
          </a:p>
        </p:txBody>
      </p:sp>
      <p:pic>
        <p:nvPicPr>
          <p:cNvPr id="25" name="Image 0" descr="https://kimi-img.moonshot.cn/pub/slides/okc/jklcqlzg3uwj6/mnt/agents/upload/Screenshot_20260613_215838_ALLEN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382000" y="4254500"/>
            <a:ext cx="3429000" cy="4127500"/>
          </a:xfrm>
          <a:prstGeom prst="roundRect">
            <a:avLst>
              <a:gd name="adj" fmla="val 6000"/>
            </a:avLst>
          </a:prstGeom>
          <a:effectLst>
            <a:outerShdw sx="100000" sy="100000" kx="0" ky="0" algn="bl" rotWithShape="0" blurRad="203200" dist="76200" dir="5400000">
              <a:srgbClr val="000000">
                <a:alpha val="8235"/>
              </a:srgbClr>
            </a:outerShdw>
          </a:effectLst>
        </p:spPr>
      </p:pic>
      <p:pic>
        <p:nvPicPr>
          <p:cNvPr id="26" name="Image 1" descr="https://kimi-img.moonshot.cn/pub/slides/okc/jklcqlzg3uwj6/mnt/agents/upload/39133(1)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2065000" y="4254500"/>
            <a:ext cx="3429000" cy="4127500"/>
          </a:xfrm>
          <a:prstGeom prst="roundRect">
            <a:avLst>
              <a:gd name="adj" fmla="val 6000"/>
            </a:avLst>
          </a:prstGeom>
          <a:effectLst>
            <a:outerShdw sx="100000" sy="100000" kx="0" ky="0" algn="bl" rotWithShape="0" blurRad="203200" dist="76200" dir="5400000">
              <a:srgbClr val="000000">
                <a:alpha val="8235"/>
              </a:srgbClr>
            </a:outerShdw>
          </a:effectLst>
        </p:spPr>
      </p:pic>
      <p:sp>
        <p:nvSpPr>
          <p:cNvPr id="27" name="Text 23"/>
          <p:cNvSpPr/>
          <p:nvPr/>
        </p:nvSpPr>
        <p:spPr>
          <a:xfrm>
            <a:off x="14859000" y="8636000"/>
            <a:ext cx="101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 / 10</a:t>
            </a:r>
            <a:endParaRPr lang="en-US" sz="13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1430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What's Not Working + Negative Reviews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168400"/>
            <a:ext cx="635000" cy="381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4" name="Shape 2"/>
          <p:cNvSpPr/>
          <p:nvPr/>
        </p:nvSpPr>
        <p:spPr>
          <a:xfrm>
            <a:off x="762000" y="1460500"/>
            <a:ext cx="7112000" cy="12065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62000" y="1460500"/>
            <a:ext cx="63500" cy="12065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6" name="Text 4"/>
          <p:cNvSpPr/>
          <p:nvPr/>
        </p:nvSpPr>
        <p:spPr>
          <a:xfrm>
            <a:off x="1016000" y="1549400"/>
            <a:ext cx="660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Confusing First Choices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16000" y="1930400"/>
            <a:ext cx="6604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Landing: "Unlock EUREKA!" + "All ALLEN Courses" side-by-side — fragments user intent.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62000" y="2857500"/>
            <a:ext cx="7112000" cy="12065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62000" y="2857500"/>
            <a:ext cx="63500" cy="12065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0" name="Text 8"/>
          <p:cNvSpPr/>
          <p:nvPr/>
        </p:nvSpPr>
        <p:spPr>
          <a:xfrm>
            <a:off x="1016000" y="2946400"/>
            <a:ext cx="660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Value Unclear in Trial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16000" y="3327400"/>
            <a:ext cx="6604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Banner: "Trial Ends in 06d : 18h". No inclusions, no lose-state — urgency without information.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62000" y="4254500"/>
            <a:ext cx="7112000" cy="12065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62000" y="4254500"/>
            <a:ext cx="63500" cy="12065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4" name="Text 12"/>
          <p:cNvSpPr/>
          <p:nvPr/>
        </p:nvSpPr>
        <p:spPr>
          <a:xfrm>
            <a:off x="1016000" y="4343400"/>
            <a:ext cx="660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Friction-Heavy Checkout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16000" y="4724400"/>
            <a:ext cx="6604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Long Student Profile + scholarship hunt BEFORE the payment CTA. Multi-fold friction at checkout.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62000" y="5651500"/>
            <a:ext cx="7112000" cy="12065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2000" y="5651500"/>
            <a:ext cx="63500" cy="12065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8" name="Text 16"/>
          <p:cNvSpPr/>
          <p:nvPr/>
        </p:nvSpPr>
        <p:spPr>
          <a:xfrm>
            <a:off x="1016000" y="5740400"/>
            <a:ext cx="660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"Play vs Enroll Now" Confusion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16000" y="6121400"/>
            <a:ext cx="6604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Users ignore the banner and jump into checkout prematurely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382000" y="1460500"/>
            <a:ext cx="508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DC262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GOOGLE PLAY STORE — NEGATIVE REVIEWS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382000" y="1841500"/>
            <a:ext cx="7112000" cy="1524000"/>
          </a:xfrm>
          <a:prstGeom prst="roundRect">
            <a:avLst>
              <a:gd name="adj" fmla="val 6000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36000" y="1968500"/>
            <a:ext cx="127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DC26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★★☆☆☆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0033000" y="1968500"/>
            <a:ext cx="5207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"Good content, can't trust it"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8636000" y="2349500"/>
            <a:ext cx="6604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 crashes during tests, lost assessment progress, unreliable long study sessions.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382000" y="3556000"/>
            <a:ext cx="7112000" cy="1524000"/>
          </a:xfrm>
          <a:prstGeom prst="roundRect">
            <a:avLst>
              <a:gd name="adj" fmla="val 6000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36000" y="3683000"/>
            <a:ext cx="127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DC26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★☆☆☆☆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0033000" y="3683000"/>
            <a:ext cx="5207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"Want to study, app won't let me"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36000" y="4064000"/>
            <a:ext cx="6604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Login failures, "Something went wrong", classes not loading, videos inaccessible.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382000" y="5270500"/>
            <a:ext cx="7112000" cy="1524000"/>
          </a:xfrm>
          <a:prstGeom prst="roundRect">
            <a:avLst>
              <a:gd name="adj" fmla="val 6000"/>
            </a:avLst>
          </a:prstGeom>
          <a:solidFill>
            <a:srgbClr val="FEF2F2"/>
          </a:solidFill>
          <a:ln w="12700">
            <a:solidFill>
              <a:srgbClr val="FECAC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636000" y="5397500"/>
            <a:ext cx="127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DC262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★★★☆☆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10033000" y="5397500"/>
            <a:ext cx="5207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"Potential, inconsistent"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8636000" y="5778500"/>
            <a:ext cx="660400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Upload stuck at 0%, false "No Internet" errors, assessment submission failures.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14859000" y="8636000"/>
            <a:ext cx="101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05 / 10</a:t>
            </a:r>
            <a:endParaRPr lang="en-US" sz="13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1430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One Big Opportunity: Productize the Free Trial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168400"/>
            <a:ext cx="635000" cy="38100"/>
          </a:xfrm>
          <a:prstGeom prst="rect">
            <a:avLst/>
          </a:prstGeom>
          <a:solidFill>
            <a:srgbClr val="06D6A0"/>
          </a:solidFill>
          <a:ln/>
        </p:spPr>
      </p:sp>
      <p:sp>
        <p:nvSpPr>
          <p:cNvPr id="4" name="Shape 2"/>
          <p:cNvSpPr/>
          <p:nvPr/>
        </p:nvSpPr>
        <p:spPr>
          <a:xfrm>
            <a:off x="762000" y="1460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3777" y="-11251"/>
                </a:moveTo>
                <a:cubicBezTo>
                  <a:pt x="161607" y="-16014"/>
                  <a:pt x="157215" y="-19050"/>
                  <a:pt x="152453" y="-19050"/>
                </a:cubicBezTo>
                <a:cubicBezTo>
                  <a:pt x="147690" y="-19050"/>
                  <a:pt x="143298" y="-16014"/>
                  <a:pt x="141129" y="-11251"/>
                </a:cubicBezTo>
                <a:lnTo>
                  <a:pt x="102182" y="74593"/>
                </a:lnTo>
                <a:lnTo>
                  <a:pt x="17568" y="89714"/>
                </a:lnTo>
                <a:cubicBezTo>
                  <a:pt x="12859" y="90547"/>
                  <a:pt x="8943" y="94298"/>
                  <a:pt x="7461" y="99417"/>
                </a:cubicBezTo>
                <a:cubicBezTo>
                  <a:pt x="5980" y="104537"/>
                  <a:pt x="7197" y="110133"/>
                  <a:pt x="10530" y="113943"/>
                </a:cubicBezTo>
                <a:lnTo>
                  <a:pt x="71067" y="182106"/>
                </a:lnTo>
                <a:lnTo>
                  <a:pt x="57732" y="277297"/>
                </a:lnTo>
                <a:cubicBezTo>
                  <a:pt x="56991" y="282595"/>
                  <a:pt x="58949" y="287953"/>
                  <a:pt x="62812" y="291108"/>
                </a:cubicBezTo>
                <a:cubicBezTo>
                  <a:pt x="66675" y="294263"/>
                  <a:pt x="71755" y="294739"/>
                  <a:pt x="76041" y="292298"/>
                </a:cubicBezTo>
                <a:lnTo>
                  <a:pt x="152453" y="248603"/>
                </a:lnTo>
                <a:lnTo>
                  <a:pt x="228812" y="292298"/>
                </a:lnTo>
                <a:cubicBezTo>
                  <a:pt x="233045" y="294739"/>
                  <a:pt x="238178" y="294263"/>
                  <a:pt x="242041" y="291108"/>
                </a:cubicBezTo>
                <a:cubicBezTo>
                  <a:pt x="245904" y="287953"/>
                  <a:pt x="247862" y="282654"/>
                  <a:pt x="247121" y="277297"/>
                </a:cubicBezTo>
                <a:lnTo>
                  <a:pt x="233733" y="182106"/>
                </a:lnTo>
                <a:lnTo>
                  <a:pt x="294270" y="113943"/>
                </a:lnTo>
                <a:cubicBezTo>
                  <a:pt x="297656" y="110133"/>
                  <a:pt x="298820" y="104537"/>
                  <a:pt x="297339" y="99417"/>
                </a:cubicBezTo>
                <a:cubicBezTo>
                  <a:pt x="295857" y="94298"/>
                  <a:pt x="291994" y="90547"/>
                  <a:pt x="287232" y="89714"/>
                </a:cubicBezTo>
                <a:lnTo>
                  <a:pt x="202671" y="74593"/>
                </a:lnTo>
                <a:lnTo>
                  <a:pt x="163777" y="-11251"/>
                </a:lnTo>
                <a:close/>
              </a:path>
            </a:pathLst>
          </a:custGeom>
          <a:solidFill>
            <a:srgbClr val="06D6A0"/>
          </a:solidFill>
          <a:ln/>
        </p:spPr>
      </p:sp>
      <p:sp>
        <p:nvSpPr>
          <p:cNvPr id="5" name="Text 3"/>
          <p:cNvSpPr/>
          <p:nvPr/>
        </p:nvSpPr>
        <p:spPr>
          <a:xfrm>
            <a:off x="1168400" y="14859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DC262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62000" y="1841500"/>
            <a:ext cx="71120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Timer creates urgency but </a:t>
            </a:r>
            <a:pPr algn="l">
              <a:lnSpc>
                <a:spcPct val="150000"/>
              </a:lnSpc>
            </a:pPr>
            <a:r>
              <a:rPr lang="en-US" sz="15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 clarity</a:t>
            </a:r>
            <a:pPr algn="l">
              <a:lnSpc>
                <a:spcPct val="150000"/>
              </a:lnSpc>
            </a:pPr>
            <a:r>
              <a:rPr lang="en-US" sz="15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students don't know what they get, pay for, or lose.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62000" y="26670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06D6A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62000" y="3022600"/>
            <a:ext cx="7112000" cy="24765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41400" y="3175000"/>
            <a:ext cx="65532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dirty="0">
                <a:solidFill>
                  <a:srgbClr val="06D6A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Make Trial a Clear, Self-Contained Offer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41400" y="3581400"/>
            <a:ext cx="6553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"6-Day Trial"</a:t>
            </a:r>
            <a:pPr algn="l">
              <a:lnSpc>
                <a:spcPct val="140000"/>
              </a:lnSpc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2 Chapters, 40 min video, 20 questions, 1 doubt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41400" y="3911600"/>
            <a:ext cx="6553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Progress chip:</a:t>
            </a:r>
            <a:pPr algn="l">
              <a:lnSpc>
                <a:spcPct val="140000"/>
              </a:lnSpc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"Trial 0/2 completed" visible on Home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41400" y="4241800"/>
            <a:ext cx="6553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Smart CTA:</a:t>
            </a:r>
            <a:pPr algn="l">
              <a:lnSpc>
                <a:spcPct val="140000"/>
              </a:lnSpc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"Continue Trial" → "Enroll Now to Unlock"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41400" y="4572000"/>
            <a:ext cx="65532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Value line:</a:t>
            </a:r>
            <a:pPr algn="l">
              <a:lnSpc>
                <a:spcPct val="140000"/>
              </a:lnSpc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"Full Course: 40+ lessons, 80+ practice, Unlimited doubts"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62000" y="57150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HOW TO EXECUTE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62000" y="6070600"/>
            <a:ext cx="3429000" cy="2159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62000" y="6070600"/>
            <a:ext cx="3429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17" name="Text 15"/>
          <p:cNvSpPr/>
          <p:nvPr/>
        </p:nvSpPr>
        <p:spPr>
          <a:xfrm>
            <a:off x="990600" y="6261100"/>
            <a:ext cx="29718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Checkout Summary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90600" y="6616700"/>
            <a:ext cx="29718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"You are on Day X of 6" — show chapters done, access left, questions remaining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445000" y="6070600"/>
            <a:ext cx="3429000" cy="2159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445000" y="6070600"/>
            <a:ext cx="3429000" cy="38100"/>
          </a:xfrm>
          <a:prstGeom prst="rect">
            <a:avLst/>
          </a:prstGeom>
          <a:solidFill>
            <a:srgbClr val="06D6A0"/>
          </a:solidFill>
          <a:ln/>
        </p:spPr>
      </p:sp>
      <p:sp>
        <p:nvSpPr>
          <p:cNvPr id="21" name="Text 19"/>
          <p:cNvSpPr/>
          <p:nvPr/>
        </p:nvSpPr>
        <p:spPr>
          <a:xfrm>
            <a:off x="4673600" y="6261100"/>
            <a:ext cx="29718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Value Mirror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673600" y="6616700"/>
            <a:ext cx="2971800" cy="146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Show "Full Access Includes" below price: 40+ lessons, 80+ practice, Unlimited doubts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8382000" y="1460500"/>
            <a:ext cx="7112000" cy="6769100"/>
          </a:xfrm>
          <a:prstGeom prst="roundRect">
            <a:avLst>
              <a:gd name="adj" fmla="val 4000"/>
            </a:avLst>
          </a:prstGeom>
          <a:solidFill>
            <a:srgbClr val="1E1B4B"/>
          </a:solidFill>
          <a:ln/>
        </p:spPr>
      </p:sp>
      <p:sp>
        <p:nvSpPr>
          <p:cNvPr id="24" name="Text 22"/>
          <p:cNvSpPr/>
          <p:nvPr/>
        </p:nvSpPr>
        <p:spPr>
          <a:xfrm>
            <a:off x="8763000" y="17145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06D6A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EXPECTED IMPACT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763000" y="2133600"/>
            <a:ext cx="3175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400" dirty="0">
                <a:solidFill>
                  <a:srgbClr val="06D6A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+30%</a:t>
            </a:r>
            <a:endParaRPr lang="en-US" sz="4400" dirty="0"/>
          </a:p>
        </p:txBody>
      </p:sp>
      <p:sp>
        <p:nvSpPr>
          <p:cNvPr id="26" name="Text 24"/>
          <p:cNvSpPr/>
          <p:nvPr/>
        </p:nvSpPr>
        <p:spPr>
          <a:xfrm>
            <a:off x="8763000" y="2857500"/>
            <a:ext cx="3175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Trial Completion Rate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8763000" y="3302000"/>
            <a:ext cx="6350000" cy="12700"/>
          </a:xfrm>
          <a:prstGeom prst="rect">
            <a:avLst/>
          </a:prstGeom>
          <a:solidFill>
            <a:srgbClr val="334155"/>
          </a:solidFill>
          <a:ln/>
        </p:spPr>
      </p:sp>
      <p:sp>
        <p:nvSpPr>
          <p:cNvPr id="28" name="Text 26"/>
          <p:cNvSpPr/>
          <p:nvPr/>
        </p:nvSpPr>
        <p:spPr>
          <a:xfrm>
            <a:off x="8763000" y="3530600"/>
            <a:ext cx="3175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40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+25%</a:t>
            </a:r>
            <a:endParaRPr lang="en-US" sz="4400" dirty="0"/>
          </a:p>
        </p:txBody>
      </p:sp>
      <p:sp>
        <p:nvSpPr>
          <p:cNvPr id="29" name="Text 27"/>
          <p:cNvSpPr/>
          <p:nvPr/>
        </p:nvSpPr>
        <p:spPr>
          <a:xfrm>
            <a:off x="8763000" y="4254500"/>
            <a:ext cx="3175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Conversion to Paid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8763000" y="4699000"/>
            <a:ext cx="6350000" cy="12700"/>
          </a:xfrm>
          <a:prstGeom prst="rect">
            <a:avLst/>
          </a:prstGeom>
          <a:solidFill>
            <a:srgbClr val="334155"/>
          </a:solidFill>
          <a:ln/>
        </p:spPr>
      </p:sp>
      <p:sp>
        <p:nvSpPr>
          <p:cNvPr id="31" name="Text 29"/>
          <p:cNvSpPr/>
          <p:nvPr/>
        </p:nvSpPr>
        <p:spPr>
          <a:xfrm>
            <a:off x="8763000" y="4927600"/>
            <a:ext cx="3175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400" dirty="0">
                <a:solidFill>
                  <a:srgbClr val="16A34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-40%</a:t>
            </a:r>
            <a:endParaRPr lang="en-US" sz="4400" dirty="0"/>
          </a:p>
        </p:txBody>
      </p:sp>
      <p:sp>
        <p:nvSpPr>
          <p:cNvPr id="32" name="Text 30"/>
          <p:cNvSpPr/>
          <p:nvPr/>
        </p:nvSpPr>
        <p:spPr>
          <a:xfrm>
            <a:off x="8763000" y="5651500"/>
            <a:ext cx="3175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5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Checkout Drop-off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8763000" y="6096000"/>
            <a:ext cx="6350000" cy="12700"/>
          </a:xfrm>
          <a:prstGeom prst="rect">
            <a:avLst/>
          </a:prstGeom>
          <a:solidFill>
            <a:srgbClr val="334155"/>
          </a:solidFill>
          <a:ln/>
        </p:spPr>
      </p:sp>
      <p:sp>
        <p:nvSpPr>
          <p:cNvPr id="34" name="Text 32"/>
          <p:cNvSpPr/>
          <p:nvPr/>
        </p:nvSpPr>
        <p:spPr>
          <a:xfrm>
            <a:off x="8763000" y="6324600"/>
            <a:ext cx="381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NOTIFICATION EXAMPLE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763000" y="6680200"/>
            <a:ext cx="6350000" cy="139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300" b="1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Day 3:</a:t>
            </a:r>
            <a:pPr algn="l">
              <a:lnSpc>
                <a:spcPct val="15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"1 chapter left in your free trial. Complete it to unlock an exclusive discount."</a:t>
            </a:r>
            <a:endParaRPr lang="en-US" sz="13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300" b="1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Day 5:</a:t>
            </a:r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"Your trial ends tomorrow. Enroll now — 50% Early Bird still active."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14859000" y="8636000"/>
            <a:ext cx="101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06 / 10</a:t>
            </a:r>
            <a:endParaRPr lang="en-US" sz="13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0160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User Job → Pain → Gain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168400"/>
            <a:ext cx="635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4" name="Shape 2"/>
          <p:cNvSpPr/>
          <p:nvPr/>
        </p:nvSpPr>
        <p:spPr>
          <a:xfrm>
            <a:off x="762000" y="1460500"/>
            <a:ext cx="4699000" cy="7048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62000" y="1460500"/>
            <a:ext cx="4699000" cy="4572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762000" y="1460500"/>
            <a:ext cx="4699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USER JOB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016000" y="21590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311150" y="177800"/>
                </a:moveTo>
                <a:cubicBezTo>
                  <a:pt x="311150" y="104202"/>
                  <a:pt x="251398" y="44450"/>
                  <a:pt x="177800" y="44450"/>
                </a:cubicBezTo>
                <a:cubicBezTo>
                  <a:pt x="104202" y="44450"/>
                  <a:pt x="44450" y="104202"/>
                  <a:pt x="44450" y="177800"/>
                </a:cubicBezTo>
                <a:cubicBezTo>
                  <a:pt x="44450" y="251398"/>
                  <a:pt x="104202" y="311150"/>
                  <a:pt x="177800" y="311150"/>
                </a:cubicBezTo>
                <a:cubicBezTo>
                  <a:pt x="251398" y="311150"/>
                  <a:pt x="311150" y="251398"/>
                  <a:pt x="311150" y="177800"/>
                </a:cubicBezTo>
                <a:close/>
                <a:moveTo>
                  <a:pt x="0" y="177800"/>
                </a:moveTo>
                <a:cubicBezTo>
                  <a:pt x="0" y="79670"/>
                  <a:pt x="79670" y="0"/>
                  <a:pt x="177800" y="0"/>
                </a:cubicBezTo>
                <a:cubicBezTo>
                  <a:pt x="275930" y="0"/>
                  <a:pt x="355600" y="79670"/>
                  <a:pt x="355600" y="177800"/>
                </a:cubicBezTo>
                <a:cubicBezTo>
                  <a:pt x="355600" y="275930"/>
                  <a:pt x="275930" y="355600"/>
                  <a:pt x="177800" y="355600"/>
                </a:cubicBezTo>
                <a:cubicBezTo>
                  <a:pt x="79670" y="355600"/>
                  <a:pt x="0" y="275930"/>
                  <a:pt x="0" y="177800"/>
                </a:cubicBezTo>
                <a:close/>
                <a:moveTo>
                  <a:pt x="177800" y="233363"/>
                </a:moveTo>
                <a:cubicBezTo>
                  <a:pt x="208466" y="233363"/>
                  <a:pt x="233363" y="208466"/>
                  <a:pt x="233363" y="177800"/>
                </a:cubicBezTo>
                <a:cubicBezTo>
                  <a:pt x="233363" y="147134"/>
                  <a:pt x="208466" y="122238"/>
                  <a:pt x="177800" y="122238"/>
                </a:cubicBezTo>
                <a:cubicBezTo>
                  <a:pt x="147134" y="122238"/>
                  <a:pt x="122238" y="147134"/>
                  <a:pt x="122238" y="177800"/>
                </a:cubicBezTo>
                <a:cubicBezTo>
                  <a:pt x="122238" y="208466"/>
                  <a:pt x="147134" y="233363"/>
                  <a:pt x="177800" y="233363"/>
                </a:cubicBezTo>
                <a:close/>
                <a:moveTo>
                  <a:pt x="177800" y="77788"/>
                </a:moveTo>
                <a:cubicBezTo>
                  <a:pt x="232998" y="77788"/>
                  <a:pt x="277813" y="122602"/>
                  <a:pt x="277813" y="177800"/>
                </a:cubicBezTo>
                <a:cubicBezTo>
                  <a:pt x="277813" y="232998"/>
                  <a:pt x="232998" y="277813"/>
                  <a:pt x="177800" y="277813"/>
                </a:cubicBezTo>
                <a:cubicBezTo>
                  <a:pt x="122602" y="277813"/>
                  <a:pt x="77788" y="232998"/>
                  <a:pt x="77788" y="177800"/>
                </a:cubicBezTo>
                <a:cubicBezTo>
                  <a:pt x="77788" y="122602"/>
                  <a:pt x="122602" y="77788"/>
                  <a:pt x="177800" y="77788"/>
                </a:cubicBezTo>
                <a:close/>
                <a:moveTo>
                  <a:pt x="155575" y="177800"/>
                </a:moveTo>
                <a:cubicBezTo>
                  <a:pt x="155575" y="165534"/>
                  <a:pt x="165534" y="155575"/>
                  <a:pt x="177800" y="155575"/>
                </a:cubicBezTo>
                <a:cubicBezTo>
                  <a:pt x="190066" y="155575"/>
                  <a:pt x="200025" y="165534"/>
                  <a:pt x="200025" y="177800"/>
                </a:cubicBezTo>
                <a:cubicBezTo>
                  <a:pt x="200025" y="190066"/>
                  <a:pt x="190066" y="200025"/>
                  <a:pt x="177800" y="200025"/>
                </a:cubicBezTo>
                <a:cubicBezTo>
                  <a:pt x="165534" y="200025"/>
                  <a:pt x="155575" y="190066"/>
                  <a:pt x="155575" y="177800"/>
                </a:cubicBezTo>
                <a:close/>
              </a:path>
            </a:pathLst>
          </a:custGeom>
          <a:solidFill>
            <a:srgbClr val="4F46E5"/>
          </a:solidFill>
          <a:ln/>
        </p:spPr>
      </p:sp>
      <p:sp>
        <p:nvSpPr>
          <p:cNvPr id="8" name="Text 6"/>
          <p:cNvSpPr/>
          <p:nvPr/>
        </p:nvSpPr>
        <p:spPr>
          <a:xfrm>
            <a:off x="1016000" y="2641600"/>
            <a:ext cx="4191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5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Learn Class 10 Maths &amp; Science efficiently and score well in boards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16000" y="3429000"/>
            <a:ext cx="3175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DESIRED LEARNING LOOP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016000" y="3810000"/>
            <a:ext cx="1905000" cy="5080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11" name="Text 9"/>
          <p:cNvSpPr/>
          <p:nvPr/>
        </p:nvSpPr>
        <p:spPr>
          <a:xfrm>
            <a:off x="1016000" y="3810000"/>
            <a:ext cx="1905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WATCH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048000" y="4000500"/>
            <a:ext cx="190500" cy="0"/>
          </a:xfrm>
          <a:prstGeom prst="straightConnector1">
            <a:avLst/>
          </a:prstGeom>
          <a:noFill/>
          <a:ln w="25400">
            <a:solidFill>
              <a:srgbClr val="06D6A0"/>
            </a:solidFill>
            <a:prstDash val="solid"/>
            <a:headEnd type="none"/>
            <a:tailEnd type="arrow"/>
          </a:ln>
        </p:spPr>
      </p:sp>
      <p:sp>
        <p:nvSpPr>
          <p:cNvPr id="13" name="Shape 11"/>
          <p:cNvSpPr/>
          <p:nvPr/>
        </p:nvSpPr>
        <p:spPr>
          <a:xfrm>
            <a:off x="3365500" y="3810000"/>
            <a:ext cx="1905000" cy="5080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14" name="Text 12"/>
          <p:cNvSpPr/>
          <p:nvPr/>
        </p:nvSpPr>
        <p:spPr>
          <a:xfrm>
            <a:off x="3365500" y="3810000"/>
            <a:ext cx="1905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PRACTICE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016000" y="4508500"/>
            <a:ext cx="1905000" cy="508000"/>
          </a:xfrm>
          <a:prstGeom prst="roundRect">
            <a:avLst>
              <a:gd name="adj" fmla="val 10000"/>
            </a:avLst>
          </a:prstGeom>
          <a:solidFill>
            <a:srgbClr val="4F46E5"/>
          </a:solidFill>
          <a:ln/>
        </p:spPr>
      </p:sp>
      <p:sp>
        <p:nvSpPr>
          <p:cNvPr id="16" name="Text 14"/>
          <p:cNvSpPr/>
          <p:nvPr/>
        </p:nvSpPr>
        <p:spPr>
          <a:xfrm>
            <a:off x="1016000" y="4508500"/>
            <a:ext cx="1905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TRACK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048000" y="4699000"/>
            <a:ext cx="190500" cy="0"/>
          </a:xfrm>
          <a:prstGeom prst="straightConnector1">
            <a:avLst/>
          </a:prstGeom>
          <a:noFill/>
          <a:ln w="25400">
            <a:solidFill>
              <a:srgbClr val="06D6A0"/>
            </a:solidFill>
            <a:prstDash val="solid"/>
            <a:headEnd type="none"/>
            <a:tailEnd type="arrow"/>
          </a:ln>
        </p:spPr>
      </p:sp>
      <p:sp>
        <p:nvSpPr>
          <p:cNvPr id="18" name="Shape 16"/>
          <p:cNvSpPr/>
          <p:nvPr/>
        </p:nvSpPr>
        <p:spPr>
          <a:xfrm>
            <a:off x="3365500" y="4508500"/>
            <a:ext cx="1905000" cy="508000"/>
          </a:xfrm>
          <a:prstGeom prst="roundRect">
            <a:avLst>
              <a:gd name="adj" fmla="val 10000"/>
            </a:avLst>
          </a:prstGeom>
          <a:solidFill>
            <a:srgbClr val="06D6A0"/>
          </a:solidFill>
          <a:ln/>
        </p:spPr>
      </p:sp>
      <p:sp>
        <p:nvSpPr>
          <p:cNvPr id="19" name="Text 17"/>
          <p:cNvSpPr/>
          <p:nvPr/>
        </p:nvSpPr>
        <p:spPr>
          <a:xfrm>
            <a:off x="3365500" y="4508500"/>
            <a:ext cx="1905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rgbClr val="0F172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DOUBTS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16000" y="5207000"/>
            <a:ext cx="419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8B5CF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(Repeat loop)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715000" y="1460500"/>
            <a:ext cx="4699000" cy="7048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715000" y="1460500"/>
            <a:ext cx="4699000" cy="4572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3" name="Text 21"/>
          <p:cNvSpPr/>
          <p:nvPr/>
        </p:nvSpPr>
        <p:spPr>
          <a:xfrm>
            <a:off x="5715000" y="1460500"/>
            <a:ext cx="4699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USER PAIN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969000" y="21590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355600"/>
                </a:moveTo>
                <a:cubicBezTo>
                  <a:pt x="275930" y="355600"/>
                  <a:pt x="355600" y="275930"/>
                  <a:pt x="355600" y="177800"/>
                </a:cubicBezTo>
                <a:cubicBezTo>
                  <a:pt x="355600" y="79670"/>
                  <a:pt x="275930" y="0"/>
                  <a:pt x="177800" y="0"/>
                </a:cubicBezTo>
                <a:cubicBezTo>
                  <a:pt x="79670" y="0"/>
                  <a:pt x="0" y="79670"/>
                  <a:pt x="0" y="177800"/>
                </a:cubicBezTo>
                <a:cubicBezTo>
                  <a:pt x="0" y="275930"/>
                  <a:pt x="79670" y="355600"/>
                  <a:pt x="177800" y="355600"/>
                </a:cubicBezTo>
                <a:close/>
                <a:moveTo>
                  <a:pt x="240725" y="276493"/>
                </a:moveTo>
                <a:cubicBezTo>
                  <a:pt x="226556" y="257046"/>
                  <a:pt x="203637" y="244475"/>
                  <a:pt x="177800" y="244475"/>
                </a:cubicBezTo>
                <a:cubicBezTo>
                  <a:pt x="151963" y="244475"/>
                  <a:pt x="129044" y="257046"/>
                  <a:pt x="114875" y="276493"/>
                </a:cubicBezTo>
                <a:cubicBezTo>
                  <a:pt x="109458" y="283924"/>
                  <a:pt x="99040" y="285591"/>
                  <a:pt x="91609" y="280174"/>
                </a:cubicBezTo>
                <a:cubicBezTo>
                  <a:pt x="84177" y="274757"/>
                  <a:pt x="82510" y="264339"/>
                  <a:pt x="87928" y="256907"/>
                </a:cubicBezTo>
                <a:cubicBezTo>
                  <a:pt x="108139" y="229195"/>
                  <a:pt x="140851" y="211138"/>
                  <a:pt x="177800" y="211138"/>
                </a:cubicBezTo>
                <a:cubicBezTo>
                  <a:pt x="214749" y="211138"/>
                  <a:pt x="247461" y="229195"/>
                  <a:pt x="267672" y="256907"/>
                </a:cubicBezTo>
                <a:cubicBezTo>
                  <a:pt x="273090" y="264339"/>
                  <a:pt x="271423" y="274757"/>
                  <a:pt x="263991" y="280174"/>
                </a:cubicBezTo>
                <a:cubicBezTo>
                  <a:pt x="256560" y="285591"/>
                  <a:pt x="246142" y="283924"/>
                  <a:pt x="240725" y="276493"/>
                </a:cubicBezTo>
                <a:close/>
                <a:moveTo>
                  <a:pt x="100013" y="144463"/>
                </a:moveTo>
                <a:cubicBezTo>
                  <a:pt x="100013" y="132196"/>
                  <a:pt x="109971" y="122238"/>
                  <a:pt x="122238" y="122238"/>
                </a:cubicBezTo>
                <a:cubicBezTo>
                  <a:pt x="134504" y="122238"/>
                  <a:pt x="144463" y="132196"/>
                  <a:pt x="144463" y="144463"/>
                </a:cubicBezTo>
                <a:cubicBezTo>
                  <a:pt x="144463" y="156729"/>
                  <a:pt x="134504" y="166688"/>
                  <a:pt x="122238" y="166688"/>
                </a:cubicBezTo>
                <a:cubicBezTo>
                  <a:pt x="109971" y="166688"/>
                  <a:pt x="100013" y="156729"/>
                  <a:pt x="100013" y="144463"/>
                </a:cubicBezTo>
                <a:close/>
                <a:moveTo>
                  <a:pt x="233363" y="122238"/>
                </a:moveTo>
                <a:cubicBezTo>
                  <a:pt x="245629" y="122238"/>
                  <a:pt x="255587" y="132196"/>
                  <a:pt x="255587" y="144463"/>
                </a:cubicBezTo>
                <a:cubicBezTo>
                  <a:pt x="255587" y="156729"/>
                  <a:pt x="245629" y="166688"/>
                  <a:pt x="233363" y="166688"/>
                </a:cubicBezTo>
                <a:cubicBezTo>
                  <a:pt x="221096" y="166688"/>
                  <a:pt x="211138" y="156729"/>
                  <a:pt x="211138" y="144463"/>
                </a:cubicBezTo>
                <a:cubicBezTo>
                  <a:pt x="211138" y="132196"/>
                  <a:pt x="221096" y="122238"/>
                  <a:pt x="233363" y="122238"/>
                </a:cubicBezTo>
                <a:close/>
              </a:path>
            </a:pathLst>
          </a:custGeom>
          <a:solidFill>
            <a:srgbClr val="DC2626"/>
          </a:solidFill>
          <a:ln/>
        </p:spPr>
      </p:sp>
      <p:sp>
        <p:nvSpPr>
          <p:cNvPr id="25" name="Text 23"/>
          <p:cNvSpPr/>
          <p:nvPr/>
        </p:nvSpPr>
        <p:spPr>
          <a:xfrm>
            <a:off x="5969000" y="2641600"/>
            <a:ext cx="4191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is bothering them?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969000" y="3149600"/>
            <a:ext cx="4191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22250" indent="-222250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Early decision overload</a:t>
            </a:r>
            <a:endParaRPr lang="en-US" sz="1400" dirty="0"/>
          </a:p>
          <a:p>
            <a:pPr algn="l" marL="222250" indent="-222250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Free trial vs full course confusion</a:t>
            </a:r>
            <a:endParaRPr lang="en-US" sz="1400" dirty="0"/>
          </a:p>
          <a:p>
            <a:pPr algn="l" marL="222250" indent="-222250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"Play vs Enroll Now" confusion</a:t>
            </a:r>
            <a:endParaRPr lang="en-US" sz="1400" dirty="0"/>
          </a:p>
          <a:p>
            <a:pPr algn="l" marL="222250" indent="-222250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Trial timer without instructions</a:t>
            </a:r>
            <a:endParaRPr lang="en-US" sz="1400" dirty="0"/>
          </a:p>
          <a:p>
            <a:pPr algn="l" marL="222250" indent="-222250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Unclear what they get for free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10668000" y="1460500"/>
            <a:ext cx="4826000" cy="7048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668000" y="1460500"/>
            <a:ext cx="4826000" cy="45720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29" name="Text 27"/>
          <p:cNvSpPr/>
          <p:nvPr/>
        </p:nvSpPr>
        <p:spPr>
          <a:xfrm>
            <a:off x="10668000" y="1460500"/>
            <a:ext cx="4826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USER GAIN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10922000" y="21590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177800" y="355600"/>
                </a:moveTo>
                <a:cubicBezTo>
                  <a:pt x="275930" y="355600"/>
                  <a:pt x="355600" y="275930"/>
                  <a:pt x="355600" y="177800"/>
                </a:cubicBezTo>
                <a:cubicBezTo>
                  <a:pt x="355600" y="79670"/>
                  <a:pt x="275930" y="0"/>
                  <a:pt x="177800" y="0"/>
                </a:cubicBezTo>
                <a:cubicBezTo>
                  <a:pt x="79670" y="0"/>
                  <a:pt x="0" y="79670"/>
                  <a:pt x="0" y="177800"/>
                </a:cubicBezTo>
                <a:cubicBezTo>
                  <a:pt x="0" y="275930"/>
                  <a:pt x="79670" y="355600"/>
                  <a:pt x="177800" y="355600"/>
                </a:cubicBezTo>
                <a:close/>
                <a:moveTo>
                  <a:pt x="114875" y="223570"/>
                </a:moveTo>
                <a:cubicBezTo>
                  <a:pt x="129044" y="243016"/>
                  <a:pt x="151963" y="255587"/>
                  <a:pt x="177800" y="255587"/>
                </a:cubicBezTo>
                <a:cubicBezTo>
                  <a:pt x="203637" y="255587"/>
                  <a:pt x="226556" y="243016"/>
                  <a:pt x="240725" y="223570"/>
                </a:cubicBezTo>
                <a:cubicBezTo>
                  <a:pt x="246142" y="216138"/>
                  <a:pt x="256560" y="214471"/>
                  <a:pt x="263991" y="219889"/>
                </a:cubicBezTo>
                <a:cubicBezTo>
                  <a:pt x="271423" y="225306"/>
                  <a:pt x="273090" y="235724"/>
                  <a:pt x="267672" y="243155"/>
                </a:cubicBezTo>
                <a:cubicBezTo>
                  <a:pt x="247461" y="270867"/>
                  <a:pt x="214749" y="288925"/>
                  <a:pt x="177800" y="288925"/>
                </a:cubicBezTo>
                <a:cubicBezTo>
                  <a:pt x="140851" y="288925"/>
                  <a:pt x="108139" y="270867"/>
                  <a:pt x="87928" y="243155"/>
                </a:cubicBezTo>
                <a:cubicBezTo>
                  <a:pt x="82510" y="235724"/>
                  <a:pt x="84177" y="225306"/>
                  <a:pt x="91609" y="219889"/>
                </a:cubicBezTo>
                <a:cubicBezTo>
                  <a:pt x="99040" y="214471"/>
                  <a:pt x="109458" y="216138"/>
                  <a:pt x="114875" y="223570"/>
                </a:cubicBezTo>
                <a:close/>
                <a:moveTo>
                  <a:pt x="100013" y="144463"/>
                </a:moveTo>
                <a:cubicBezTo>
                  <a:pt x="100013" y="132196"/>
                  <a:pt x="109971" y="122238"/>
                  <a:pt x="122238" y="122238"/>
                </a:cubicBezTo>
                <a:cubicBezTo>
                  <a:pt x="134504" y="122238"/>
                  <a:pt x="144463" y="132196"/>
                  <a:pt x="144463" y="144463"/>
                </a:cubicBezTo>
                <a:cubicBezTo>
                  <a:pt x="144463" y="156729"/>
                  <a:pt x="134504" y="166688"/>
                  <a:pt x="122238" y="166688"/>
                </a:cubicBezTo>
                <a:cubicBezTo>
                  <a:pt x="109971" y="166688"/>
                  <a:pt x="100013" y="156729"/>
                  <a:pt x="100013" y="144463"/>
                </a:cubicBezTo>
                <a:close/>
                <a:moveTo>
                  <a:pt x="233363" y="122238"/>
                </a:moveTo>
                <a:cubicBezTo>
                  <a:pt x="245629" y="122238"/>
                  <a:pt x="255587" y="132196"/>
                  <a:pt x="255587" y="144463"/>
                </a:cubicBezTo>
                <a:cubicBezTo>
                  <a:pt x="255587" y="156729"/>
                  <a:pt x="245629" y="166688"/>
                  <a:pt x="233363" y="166688"/>
                </a:cubicBezTo>
                <a:cubicBezTo>
                  <a:pt x="221096" y="166688"/>
                  <a:pt x="211138" y="156729"/>
                  <a:pt x="211138" y="144463"/>
                </a:cubicBezTo>
                <a:cubicBezTo>
                  <a:pt x="211138" y="132196"/>
                  <a:pt x="221096" y="122238"/>
                  <a:pt x="233363" y="122238"/>
                </a:cubicBezTo>
                <a:close/>
              </a:path>
            </a:pathLst>
          </a:custGeom>
          <a:solidFill>
            <a:srgbClr val="16A34A"/>
          </a:solidFill>
          <a:ln/>
        </p:spPr>
      </p:sp>
      <p:sp>
        <p:nvSpPr>
          <p:cNvPr id="31" name="Text 29"/>
          <p:cNvSpPr/>
          <p:nvPr/>
        </p:nvSpPr>
        <p:spPr>
          <a:xfrm>
            <a:off x="10922000" y="2641600"/>
            <a:ext cx="4318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they want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0922000" y="3149600"/>
            <a:ext cx="4318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22250" indent="-222250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 Trial Content</a:t>
            </a:r>
            <a:pPr algn="l">
              <a:lnSpc>
                <a:spcPct val="170000"/>
              </a:lnSpc>
              <a:spcBef>
                <a:spcPts val="10"/>
              </a:spcBef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How many chapters? Practice? Doubt support?</a:t>
            </a:r>
            <a:endParaRPr lang="en-US" sz="1400" dirty="0"/>
          </a:p>
          <a:p>
            <a:pPr algn="l" marL="222250" indent="-222250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Transparent Upgrade Path</a:t>
            </a:r>
            <a:pPr algn="l">
              <a:lnSpc>
                <a:spcPct val="170000"/>
              </a:lnSpc>
              <a:spcBef>
                <a:spcPts val="10"/>
              </a:spcBef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Connect trial value to full course</a:t>
            </a:r>
            <a:endParaRPr lang="en-US" sz="1400" dirty="0"/>
          </a:p>
          <a:p>
            <a:pPr algn="l" marL="222250" indent="-222250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4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 progression</a:t>
            </a:r>
            <a:pPr algn="l">
              <a:lnSpc>
                <a:spcPct val="170000"/>
              </a:lnSpc>
              <a:spcBef>
                <a:spcPts val="10"/>
              </a:spcBef>
            </a:pPr>
            <a:r>
              <a:rPr lang="en-US" sz="14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Know exactly what's included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4859000" y="8636000"/>
            <a:ext cx="101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07 / 10</a:t>
            </a:r>
            <a:endParaRPr lang="en-US" sz="13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1430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0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Product &amp; Service → Pain Relievers → Gain Creators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168400"/>
            <a:ext cx="635000" cy="381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4" name="Shape 2"/>
          <p:cNvSpPr/>
          <p:nvPr/>
        </p:nvSpPr>
        <p:spPr>
          <a:xfrm>
            <a:off x="762000" y="1460500"/>
            <a:ext cx="4699000" cy="7048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62000" y="1460500"/>
            <a:ext cx="4699000" cy="4572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Text 4"/>
          <p:cNvSpPr/>
          <p:nvPr/>
        </p:nvSpPr>
        <p:spPr>
          <a:xfrm>
            <a:off x="762000" y="1460500"/>
            <a:ext cx="4699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OUR PRODUCT IS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16000" y="2133600"/>
            <a:ext cx="4191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14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Board-prep program for Maths &amp; Science built around conceptual understanding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16000" y="28956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FEATURES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6000" y="3225800"/>
            <a:ext cx="4191000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06375" indent="-206375">
              <a:lnSpc>
                <a:spcPct val="16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Cinematic/story-led video lessons</a:t>
            </a:r>
            <a:endParaRPr lang="en-US" sz="1300" dirty="0"/>
          </a:p>
          <a:p>
            <a:pPr algn="l" marL="206375" indent="-206375">
              <a:lnSpc>
                <a:spcPct val="16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Guided practice with instant feedback</a:t>
            </a:r>
            <a:endParaRPr lang="en-US" sz="1300" dirty="0"/>
          </a:p>
          <a:p>
            <a:pPr algn="l" marL="206375" indent="-206375">
              <a:lnSpc>
                <a:spcPct val="16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Progress dashboard</a:t>
            </a:r>
            <a:endParaRPr lang="en-US" sz="1300" dirty="0"/>
          </a:p>
          <a:p>
            <a:pPr algn="l" marL="206375" indent="-206375">
              <a:lnSpc>
                <a:spcPct val="16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Doubt resolution</a:t>
            </a:r>
            <a:endParaRPr lang="en-US" sz="1300" dirty="0"/>
          </a:p>
          <a:p>
            <a:pPr algn="l" marL="206375" indent="-206375">
              <a:lnSpc>
                <a:spcPct val="16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Social proof on each module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16000" y="54610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200" spc="200" kern="0" dirty="0">
                <a:solidFill>
                  <a:srgbClr val="8B5CF6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ACCESS MODEL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16000" y="5791200"/>
            <a:ext cx="4191000" cy="127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06375" indent="-206375">
              <a:lnSpc>
                <a:spcPct val="16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Free trial → 1-year subscription</a:t>
            </a:r>
            <a:endParaRPr lang="en-US" sz="1300" dirty="0"/>
          </a:p>
          <a:p>
            <a:pPr algn="l" marL="206375" indent="-206375">
              <a:lnSpc>
                <a:spcPct val="16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Structured syllabus (CBSE / State Board)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715000" y="1460500"/>
            <a:ext cx="4699000" cy="7048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715000" y="1460500"/>
            <a:ext cx="4699000" cy="4572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4" name="Text 12"/>
          <p:cNvSpPr/>
          <p:nvPr/>
        </p:nvSpPr>
        <p:spPr>
          <a:xfrm>
            <a:off x="5715000" y="1460500"/>
            <a:ext cx="4699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PAIN RELIEVERS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969000" y="2133600"/>
            <a:ext cx="4191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Provide What Users Want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969000" y="2540000"/>
            <a:ext cx="4191000" cy="355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Reduce decision effort</a:t>
            </a:r>
            <a:pPr algn="l">
              <a:lnSpc>
                <a:spcPct val="170000"/>
              </a:lnSpc>
              <a:spcBef>
                <a:spcPts val="10"/>
              </a:spcBef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before learning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One-tap start lesson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 trial instructions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Visible "Trial 0/2 Completed" chip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Simplify checkout</a:t>
            </a:r>
            <a:pPr algn="l">
              <a:lnSpc>
                <a:spcPct val="170000"/>
              </a:lnSpc>
              <a:spcBef>
                <a:spcPts val="10"/>
              </a:spcBef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Minimal fields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Transparent price breakdown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Refund/help links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Recognized payment badges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10668000" y="1460500"/>
            <a:ext cx="4826000" cy="70485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68000" y="1460500"/>
            <a:ext cx="4826000" cy="457200"/>
          </a:xfrm>
          <a:prstGeom prst="rect">
            <a:avLst/>
          </a:prstGeom>
          <a:solidFill>
            <a:srgbClr val="06D6A0"/>
          </a:solidFill>
          <a:ln/>
        </p:spPr>
      </p:sp>
      <p:sp>
        <p:nvSpPr>
          <p:cNvPr id="19" name="Text 17"/>
          <p:cNvSpPr/>
          <p:nvPr/>
        </p:nvSpPr>
        <p:spPr>
          <a:xfrm>
            <a:off x="10668000" y="1460500"/>
            <a:ext cx="4826000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spc="2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GAIN CREATORS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922000" y="2133600"/>
            <a:ext cx="4318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400" dirty="0">
                <a:solidFill>
                  <a:srgbClr val="1E293B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Clear Progression-Linked Incentives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922000" y="2540000"/>
            <a:ext cx="4318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b="1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Complete trial → unlock discount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Show exactly what is included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Connect trial value to full-course value</a:t>
            </a:r>
            <a:endParaRPr lang="en-US" sz="1300" dirty="0"/>
          </a:p>
          <a:p>
            <a:pPr algn="l" marL="206375" indent="-206375">
              <a:lnSpc>
                <a:spcPct val="170000"/>
              </a:lnSpc>
              <a:spcBef>
                <a:spcPts val="10"/>
              </a:spcBef>
              <a:buSzPct val="100000"/>
              <a:buChar char="•"/>
            </a:pPr>
            <a:r>
              <a:rPr lang="en-US" sz="1300" dirty="0">
                <a:solidFill>
                  <a:srgbClr val="64748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 upgrade path with transparent pricing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4859000" y="8636000"/>
            <a:ext cx="1016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300" dirty="0">
                <a:solidFill>
                  <a:srgbClr val="94A3B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08 / 10</a:t>
            </a:r>
            <a:endParaRPr lang="en-US" sz="13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Eureka by ALLEN — Product Teardown</dc:title>
  <dc:subject>Eureka by ALLEN — Product Teardown</dc:subject>
  <dc:creator>Kimi</dc:creator>
  <cp:lastModifiedBy>Kimi</cp:lastModifiedBy>
  <cp:revision>1</cp:revision>
  <dcterms:created xsi:type="dcterms:W3CDTF">2026-06-13T19:39:42Z</dcterms:created>
  <dcterms:modified xsi:type="dcterms:W3CDTF">2026-06-13T19:39:42Z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{"Label":"Eureka by ALLEN — Product Teardown","ContentProducer":"001191110108MACG2KBH8F10000","ProduceID":"19ec217a-36d2-80fd-8000-0000e8c768d6","ReservedCode1":"","ContentPropagator":"001191110108MACG2KBH8F20000","PropagateID":"19ec2119-1622-814b-8000-09b440453331","ReservedCode2":""}</vt:lpwstr>
  </property>
</Properties>
</file>